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5" r:id="rId1"/>
  </p:sldMasterIdLst>
  <p:notesMasterIdLst>
    <p:notesMasterId r:id="rId13"/>
  </p:notesMasterIdLst>
  <p:handoutMasterIdLst>
    <p:handoutMasterId r:id="rId14"/>
  </p:handoutMasterIdLst>
  <p:sldIdLst>
    <p:sldId id="776" r:id="rId2"/>
    <p:sldId id="772" r:id="rId3"/>
    <p:sldId id="779" r:id="rId4"/>
    <p:sldId id="780" r:id="rId5"/>
    <p:sldId id="773" r:id="rId6"/>
    <p:sldId id="781" r:id="rId7"/>
    <p:sldId id="785" r:id="rId8"/>
    <p:sldId id="786" r:id="rId9"/>
    <p:sldId id="787" r:id="rId10"/>
    <p:sldId id="788" r:id="rId11"/>
    <p:sldId id="789" r:id="rId12"/>
  </p:sldIdLst>
  <p:sldSz cx="9906000" cy="6858000" type="A4"/>
  <p:notesSz cx="6858000" cy="9296400"/>
  <p:custDataLst>
    <p:tags r:id="rId16"/>
  </p:custDataLst>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Zentn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D"/>
    <a:srgbClr val="1AB7EA"/>
    <a:srgbClr val="00B5CB"/>
    <a:srgbClr val="F18917"/>
    <a:srgbClr val="F3CF74"/>
    <a:srgbClr val="7DB935"/>
    <a:srgbClr val="AFE06E"/>
    <a:srgbClr val="DAF0A8"/>
    <a:srgbClr val="69696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0354" autoAdjust="0"/>
  </p:normalViewPr>
  <p:slideViewPr>
    <p:cSldViewPr snapToGrid="0" snapToObjects="1">
      <p:cViewPr varScale="1">
        <p:scale>
          <a:sx n="21" d="100"/>
          <a:sy n="21" d="100"/>
        </p:scale>
        <p:origin x="-1736" y="-112"/>
      </p:cViewPr>
      <p:guideLst>
        <p:guide orient="horz" pos="2456"/>
        <p:guide orient="horz" pos="172"/>
        <p:guide orient="horz" pos="233"/>
        <p:guide orient="horz" pos="786"/>
        <p:guide orient="horz" pos="1010"/>
        <p:guide orient="horz" pos="3895"/>
        <p:guide orient="horz" pos="4203"/>
        <p:guide orient="horz" pos="4071"/>
        <p:guide pos="3120"/>
        <p:guide pos="183"/>
        <p:guide pos="1218"/>
        <p:guide pos="2412"/>
        <p:guide pos="6062"/>
        <p:guide pos="52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2166" y="-114"/>
      </p:cViewPr>
      <p:guideLst>
        <p:guide orient="horz" pos="2928"/>
        <p:guide pos="215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tags" Target="tags/tag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443663" y="9101138"/>
            <a:ext cx="368300" cy="157162"/>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1225">
              <a:defRPr sz="800"/>
            </a:lvl1pPr>
          </a:lstStyle>
          <a:p>
            <a:fld id="{9D5CB8B8-5F34-4237-AF7D-35832C52BC00}" type="slidenum">
              <a:rPr lang="en-GB"/>
              <a:pPr/>
              <a:t>‹#›</a:t>
            </a:fld>
            <a:endParaRPr lang="en-GB"/>
          </a:p>
        </p:txBody>
      </p:sp>
    </p:spTree>
    <p:extLst>
      <p:ext uri="{BB962C8B-B14F-4D97-AF65-F5344CB8AC3E}">
        <p14:creationId xmlns:p14="http://schemas.microsoft.com/office/powerpoint/2010/main" val="2865455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598488" y="4418013"/>
            <a:ext cx="5610225" cy="4586287"/>
          </a:xfrm>
          <a:prstGeom prst="rect">
            <a:avLst/>
          </a:prstGeom>
          <a:noFill/>
          <a:ln w="12700">
            <a:noFill/>
            <a:miter lim="800000"/>
            <a:headEnd/>
            <a:tailEnd/>
          </a:ln>
          <a:effectLst/>
        </p:spPr>
        <p:txBody>
          <a:bodyPr vert="horz" wrap="square" lIns="91398" tIns="44897" rIns="91398" bIns="44897" numCol="1" anchor="t" anchorCtr="0" compatLnSpc="1">
            <a:prstTxWarp prst="textNoShape">
              <a:avLst/>
            </a:prstTxWarp>
          </a:bodyPr>
          <a:lstStyle/>
          <a:p>
            <a:pPr lvl="0"/>
            <a:r>
              <a:rPr lang="en-GB" smtClean="0"/>
              <a:t>Click to edit Master text styles</a:t>
            </a:r>
          </a:p>
          <a:p>
            <a:pPr lvl="1"/>
            <a:r>
              <a:rPr lang="en-GB" smtClean="0"/>
              <a:t>Second level</a:t>
            </a:r>
          </a:p>
        </p:txBody>
      </p:sp>
      <p:sp>
        <p:nvSpPr>
          <p:cNvPr id="2051" name="Rectangle 3"/>
          <p:cNvSpPr>
            <a:spLocks noGrp="1" noRot="1" noChangeAspect="1" noChangeArrowheads="1" noTextEdit="1"/>
          </p:cNvSpPr>
          <p:nvPr>
            <p:ph type="sldImg" idx="2"/>
          </p:nvPr>
        </p:nvSpPr>
        <p:spPr bwMode="auto">
          <a:xfrm>
            <a:off x="544513" y="214313"/>
            <a:ext cx="5722937" cy="3962400"/>
          </a:xfrm>
          <a:prstGeom prst="rect">
            <a:avLst/>
          </a:prstGeom>
          <a:noFill/>
          <a:ln w="12700">
            <a:solidFill>
              <a:schemeClr val="tx1"/>
            </a:solidFill>
            <a:miter lim="800000"/>
            <a:headEnd/>
            <a:tailEnd/>
          </a:ln>
          <a:effectLst/>
        </p:spPr>
      </p:sp>
      <p:sp>
        <p:nvSpPr>
          <p:cNvPr id="2052" name="Rectangle 4"/>
          <p:cNvSpPr>
            <a:spLocks noGrp="1" noChangeArrowheads="1"/>
          </p:cNvSpPr>
          <p:nvPr>
            <p:ph type="sldNum" sz="quarter" idx="5"/>
          </p:nvPr>
        </p:nvSpPr>
        <p:spPr bwMode="auto">
          <a:xfrm>
            <a:off x="6586538" y="9120188"/>
            <a:ext cx="225425" cy="138112"/>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1225">
              <a:defRPr sz="800"/>
            </a:lvl1pPr>
          </a:lstStyle>
          <a:p>
            <a:fld id="{49609E7F-9528-4EC0-924E-F24DB821635D}" type="slidenum">
              <a:rPr lang="en-GB"/>
              <a:pPr/>
              <a:t>‹#›</a:t>
            </a:fld>
            <a:endParaRPr lang="en-GB"/>
          </a:p>
        </p:txBody>
      </p:sp>
    </p:spTree>
    <p:extLst>
      <p:ext uri="{BB962C8B-B14F-4D97-AF65-F5344CB8AC3E}">
        <p14:creationId xmlns:p14="http://schemas.microsoft.com/office/powerpoint/2010/main" val="1043078971"/>
      </p:ext>
    </p:extLst>
  </p:cSld>
  <p:clrMap bg1="lt1" tx1="dk1" bg2="lt2" tx2="dk2" accent1="accent1" accent2="accent2" accent3="accent3" accent4="accent4" accent5="accent5" accent6="accent6" hlink="hlink" folHlink="folHlink"/>
  <p:notesStyle>
    <a:lvl1pPr marL="177800" indent="-177800" algn="l" rtl="0" fontAlgn="base">
      <a:spcBef>
        <a:spcPct val="100000"/>
      </a:spcBef>
      <a:spcAft>
        <a:spcPct val="0"/>
      </a:spcAft>
      <a:buFont typeface="Wingdings" pitchFamily="2" charset="2"/>
      <a:buChar char="§"/>
      <a:defRPr sz="1000" kern="1200">
        <a:solidFill>
          <a:schemeClr val="tx1"/>
        </a:solidFill>
        <a:latin typeface="Arial" charset="0"/>
        <a:ea typeface="+mn-ea"/>
        <a:cs typeface="+mn-cs"/>
      </a:defRPr>
    </a:lvl1pPr>
    <a:lvl2pPr marL="342900" indent="-163513" algn="l" rtl="0" fontAlgn="base">
      <a:lnSpc>
        <a:spcPct val="85000"/>
      </a:lnSpc>
      <a:spcBef>
        <a:spcPct val="45000"/>
      </a:spcBef>
      <a:spcAft>
        <a:spcPct val="0"/>
      </a:spcAft>
      <a:buChar char="–"/>
      <a:defRPr sz="1000" kern="1200">
        <a:solidFill>
          <a:schemeClr val="tx1"/>
        </a:solidFill>
        <a:latin typeface="Arial" charset="0"/>
        <a:ea typeface="+mn-ea"/>
        <a:cs typeface="+mn-cs"/>
      </a:defRPr>
    </a:lvl2pPr>
    <a:lvl3pPr marL="520700" indent="-176213" algn="l" rtl="0" fontAlgn="base">
      <a:lnSpc>
        <a:spcPct val="85000"/>
      </a:lnSpc>
      <a:spcBef>
        <a:spcPct val="45000"/>
      </a:spcBef>
      <a:spcAft>
        <a:spcPct val="0"/>
      </a:spcAft>
      <a:buFont typeface="Webdings" pitchFamily="18" charset="2"/>
      <a:defRPr sz="1000" kern="1200">
        <a:solidFill>
          <a:schemeClr val="tx1"/>
        </a:solidFill>
        <a:latin typeface="Arial" charset="0"/>
        <a:ea typeface="+mn-ea"/>
        <a:cs typeface="+mn-cs"/>
      </a:defRPr>
    </a:lvl3pPr>
    <a:lvl4pPr marL="685800" indent="-163513" algn="l" rtl="0" fontAlgn="base">
      <a:lnSpc>
        <a:spcPct val="85000"/>
      </a:lnSpc>
      <a:spcBef>
        <a:spcPct val="45000"/>
      </a:spcBef>
      <a:spcAft>
        <a:spcPct val="0"/>
      </a:spcAft>
      <a:defRPr sz="10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slides should be</a:t>
            </a:r>
            <a:r>
              <a:rPr lang="en-US" baseline="0" dirty="0" smtClean="0"/>
              <a:t> used by all workshop leaders as a template. Please be mindful of using images that do not violate copyright laws.  </a:t>
            </a:r>
            <a:br>
              <a:rPr lang="en-US" baseline="0" dirty="0" smtClean="0"/>
            </a:br>
            <a:r>
              <a:rPr lang="en-US" baseline="0" dirty="0" smtClean="0"/>
              <a:t>I am using the sanctioned template for the International Baccalaureate Middle Years Programme / Diploma Programme for Workshop Leaders.  This presentation will become useful when teaching teachers about the ideas behind Academic Honesty  and copy write – a requirement in leading a CAT 1 and 2 teacher professional development workshop.  The context is delivery to IB students and teachers – so that the student better understands what is copy write v fair use in their academic work in the context of academic honesty</a:t>
            </a:r>
          </a:p>
          <a:p>
            <a:pPr>
              <a:buNone/>
            </a:pPr>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0</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 common scenario for</a:t>
            </a:r>
            <a:r>
              <a:rPr lang="en-US" baseline="0" dirty="0" smtClean="0"/>
              <a:t> Diploma Geography Students.  Students need to research primary data and use with secondary data as part of their Diploma Programme internal assessment for Geography.  </a:t>
            </a:r>
          </a:p>
        </p:txBody>
      </p:sp>
      <p:sp>
        <p:nvSpPr>
          <p:cNvPr id="4" name="Slide Number Placeholder 3"/>
          <p:cNvSpPr>
            <a:spLocks noGrp="1"/>
          </p:cNvSpPr>
          <p:nvPr>
            <p:ph type="sldNum" sz="quarter" idx="10"/>
          </p:nvPr>
        </p:nvSpPr>
        <p:spPr/>
        <p:txBody>
          <a:bodyPr/>
          <a:lstStyle/>
          <a:p>
            <a:fld id="{49609E7F-9528-4EC0-924E-F24DB821635D}" type="slidenum">
              <a:rPr lang="en-GB" smtClean="0"/>
              <a:pPr/>
              <a:t>9</a:t>
            </a:fld>
            <a:endParaRPr lang="en-GB"/>
          </a:p>
        </p:txBody>
      </p:sp>
    </p:spTree>
    <p:extLst>
      <p:ext uri="{BB962C8B-B14F-4D97-AF65-F5344CB8AC3E}">
        <p14:creationId xmlns:p14="http://schemas.microsoft.com/office/powerpoint/2010/main" val="254633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0" i="0" u="none" strike="noStrike" kern="1200" baseline="0" dirty="0" smtClean="0">
                <a:solidFill>
                  <a:schemeClr val="tx1"/>
                </a:solidFill>
                <a:latin typeface="Arial" charset="0"/>
                <a:ea typeface="+mn-ea"/>
                <a:cs typeface="+mn-cs"/>
              </a:rPr>
              <a:t>Highlight that:</a:t>
            </a:r>
          </a:p>
          <a:p>
            <a:pPr marL="0" indent="0">
              <a:buNone/>
            </a:pPr>
            <a:r>
              <a:rPr lang="en-US" baseline="0" dirty="0" smtClean="0"/>
              <a:t>Students should know that maps generated by a government agency can be used but if commercial (like Google) they need to be cited correctly.  Due to the current US Federal Government shutdown, it is difficult to source the material for this as most sites are not being maintained.  </a:t>
            </a:r>
          </a:p>
          <a:p>
            <a:pPr marL="0" indent="0">
              <a:buNone/>
            </a:pPr>
            <a:r>
              <a:rPr lang="en-US" sz="1000" kern="1200" dirty="0" smtClean="0">
                <a:solidFill>
                  <a:schemeClr val="tx1"/>
                </a:solidFill>
                <a:latin typeface="Arial" charset="0"/>
                <a:ea typeface="+mn-ea"/>
                <a:cs typeface="+mn-cs"/>
              </a:rPr>
              <a:t>All maps (except some U.S. government publications) are subject to copyright, regardless of the media (print, Internet, CD-ROM, etc.). This is true of all</a:t>
            </a:r>
            <a:r>
              <a:rPr lang="en-US" sz="1000" kern="1200" baseline="0" dirty="0" smtClean="0">
                <a:solidFill>
                  <a:schemeClr val="tx1"/>
                </a:solidFill>
                <a:latin typeface="Arial" charset="0"/>
                <a:ea typeface="+mn-ea"/>
                <a:cs typeface="+mn-cs"/>
              </a:rPr>
              <a:t> </a:t>
            </a:r>
            <a:r>
              <a:rPr lang="en-US" sz="1000" kern="1200" dirty="0" smtClean="0">
                <a:solidFill>
                  <a:schemeClr val="tx1"/>
                </a:solidFill>
                <a:latin typeface="Arial" charset="0"/>
                <a:ea typeface="+mn-ea"/>
                <a:cs typeface="+mn-cs"/>
              </a:rPr>
              <a:t>street maps and atlases, road maps, decorative maps, perspective view maps, wall maps, locator maps, cartoon maps, and globes. Even maps acquired</a:t>
            </a:r>
            <a:r>
              <a:rPr lang="en-US" sz="1000" kern="1200" baseline="0" dirty="0" smtClean="0">
                <a:solidFill>
                  <a:schemeClr val="tx1"/>
                </a:solidFill>
                <a:latin typeface="Arial" charset="0"/>
                <a:ea typeface="+mn-ea"/>
                <a:cs typeface="+mn-cs"/>
              </a:rPr>
              <a:t> </a:t>
            </a:r>
            <a:r>
              <a:rPr lang="en-US" sz="1000" kern="1200" dirty="0" smtClean="0">
                <a:solidFill>
                  <a:schemeClr val="tx1"/>
                </a:solidFill>
                <a:latin typeface="Arial" charset="0"/>
                <a:ea typeface="+mn-ea"/>
                <a:cs typeface="+mn-cs"/>
              </a:rPr>
              <a:t>"for free" from AAA or a similar source, the map is still protected by copyright</a:t>
            </a:r>
            <a:endParaRPr lang="en-US" baseline="0" dirty="0" smtClean="0"/>
          </a:p>
          <a:p>
            <a:pPr marL="0" marR="0" lvl="1" indent="0" algn="l" defTabSz="914400" rtl="0" eaLnBrk="1" fontAlgn="base" latinLnBrk="0" hangingPunct="1">
              <a:lnSpc>
                <a:spcPct val="100000"/>
              </a:lnSpc>
              <a:spcBef>
                <a:spcPct val="100000"/>
              </a:spcBef>
              <a:spcAft>
                <a:spcPct val="0"/>
              </a:spcAft>
              <a:buClrTx/>
              <a:buSzTx/>
              <a:buFont typeface="Wingdings" pitchFamily="2" charset="2"/>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10</a:t>
            </a:fld>
            <a:endParaRPr lang="en-GB"/>
          </a:p>
        </p:txBody>
      </p:sp>
    </p:spTree>
    <p:extLst>
      <p:ext uri="{BB962C8B-B14F-4D97-AF65-F5344CB8AC3E}">
        <p14:creationId xmlns:p14="http://schemas.microsoft.com/office/powerpoint/2010/main" val="53339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Define</a:t>
            </a:r>
            <a:r>
              <a:rPr lang="en-US" baseline="0" dirty="0" smtClean="0"/>
              <a:t> the three areas and clarify what each one of these areas means</a:t>
            </a:r>
          </a:p>
          <a:p>
            <a:pPr marL="0" indent="0">
              <a:buNone/>
            </a:pPr>
            <a:endParaRPr lang="en-US" baseline="0" dirty="0" smtClean="0"/>
          </a:p>
          <a:p>
            <a:pPr marL="0" marR="0" indent="0" algn="l" defTabSz="914400" rtl="0" eaLnBrk="1" fontAlgn="base" latinLnBrk="0" hangingPunct="1">
              <a:lnSpc>
                <a:spcPct val="100000"/>
              </a:lnSpc>
              <a:spcBef>
                <a:spcPct val="100000"/>
              </a:spcBef>
              <a:spcAft>
                <a:spcPct val="0"/>
              </a:spcAft>
              <a:buClrTx/>
              <a:buSzTx/>
              <a:buFont typeface="Wingdings" pitchFamily="2" charset="2"/>
              <a:buNone/>
              <a:tabLst/>
              <a:defRPr/>
            </a:pPr>
            <a:r>
              <a:rPr lang="en-US" baseline="0" dirty="0" smtClean="0"/>
              <a:t>Academic Honesty: </a:t>
            </a:r>
            <a:r>
              <a:rPr lang="en-US" dirty="0" smtClean="0"/>
              <a:t>Principled</a:t>
            </a:r>
            <a:r>
              <a:rPr lang="en-US" baseline="0" dirty="0" smtClean="0"/>
              <a:t> IB learners should “act with integrity and honesty with a strong sense of fairness, justice and respect” (The IB Learner Profile Booklet (2008) (p.5)</a:t>
            </a:r>
          </a:p>
          <a:p>
            <a:pPr marL="0" marR="0" indent="0" algn="l" defTabSz="914400" rtl="0" eaLnBrk="1" fontAlgn="base" latinLnBrk="0" hangingPunct="1">
              <a:lnSpc>
                <a:spcPct val="100000"/>
              </a:lnSpc>
              <a:spcBef>
                <a:spcPct val="100000"/>
              </a:spcBef>
              <a:spcAft>
                <a:spcPct val="0"/>
              </a:spcAft>
              <a:buClrTx/>
              <a:buSzTx/>
              <a:buFont typeface="Wingdings" pitchFamily="2" charset="2"/>
              <a:buNone/>
              <a:tabLst/>
              <a:defRPr/>
            </a:pPr>
            <a:endParaRPr lang="en-US" baseline="0" dirty="0" smtClean="0"/>
          </a:p>
          <a:p>
            <a:pPr marL="0" marR="0" indent="0" algn="l" defTabSz="914400" rtl="0" eaLnBrk="1" fontAlgn="base" latinLnBrk="0" hangingPunct="1">
              <a:lnSpc>
                <a:spcPct val="100000"/>
              </a:lnSpc>
              <a:spcBef>
                <a:spcPct val="100000"/>
              </a:spcBef>
              <a:spcAft>
                <a:spcPct val="0"/>
              </a:spcAft>
              <a:buClrTx/>
              <a:buSzTx/>
              <a:buFont typeface="Wingdings" pitchFamily="2" charset="2"/>
              <a:buNone/>
              <a:tabLst/>
              <a:defRPr/>
            </a:pPr>
            <a:r>
              <a:rPr lang="en-US" dirty="0" smtClean="0"/>
              <a:t>Copywrite: The exclusive legal right to reproduce, publish, sell or distribute the</a:t>
            </a:r>
            <a:r>
              <a:rPr lang="en-US" baseline="0" dirty="0" smtClean="0"/>
              <a:t> matter and form of something (such as literary, musical or artistic work) (</a:t>
            </a:r>
            <a:r>
              <a:rPr lang="en-US" baseline="0" dirty="0" err="1" smtClean="0"/>
              <a:t>Websters</a:t>
            </a:r>
            <a:r>
              <a:rPr lang="en-US" baseline="0" dirty="0" smtClean="0"/>
              <a:t>)</a:t>
            </a:r>
          </a:p>
          <a:p>
            <a:pPr marL="0" marR="0" indent="0" algn="l" defTabSz="914400" rtl="0" eaLnBrk="1" fontAlgn="base" latinLnBrk="0" hangingPunct="1">
              <a:lnSpc>
                <a:spcPct val="100000"/>
              </a:lnSpc>
              <a:spcBef>
                <a:spcPct val="100000"/>
              </a:spcBef>
              <a:spcAft>
                <a:spcPct val="0"/>
              </a:spcAft>
              <a:buClrTx/>
              <a:buSzTx/>
              <a:buFont typeface="Wingdings" pitchFamily="2" charset="2"/>
              <a:buNone/>
              <a:tabLst/>
              <a:defRPr/>
            </a:pPr>
            <a:endParaRPr lang="en-US" baseline="0" dirty="0" smtClean="0"/>
          </a:p>
          <a:p>
            <a:pPr marL="0" marR="0" indent="0" algn="l" defTabSz="914400" rtl="0" eaLnBrk="1" fontAlgn="base" latinLnBrk="0" hangingPunct="1">
              <a:lnSpc>
                <a:spcPct val="100000"/>
              </a:lnSpc>
              <a:spcBef>
                <a:spcPct val="100000"/>
              </a:spcBef>
              <a:spcAft>
                <a:spcPct val="0"/>
              </a:spcAft>
              <a:buClrTx/>
              <a:buSzTx/>
              <a:buFont typeface="Wingdings" pitchFamily="2" charset="2"/>
              <a:buNone/>
              <a:tabLst/>
              <a:defRPr/>
            </a:pPr>
            <a:r>
              <a:rPr lang="en-US" dirty="0" smtClean="0"/>
              <a:t>Fair Use Policy: A legal document </a:t>
            </a:r>
            <a:r>
              <a:rPr lang="en-US" baseline="0" dirty="0" smtClean="0"/>
              <a:t>that portions of </a:t>
            </a:r>
            <a:r>
              <a:rPr lang="en-US" baseline="0" dirty="0" err="1" smtClean="0"/>
              <a:t>copywrited</a:t>
            </a:r>
            <a:r>
              <a:rPr lang="en-US" baseline="0" dirty="0" smtClean="0"/>
              <a:t> materials may be used without permission of copywrite owner provided that use is fair and reasonable, does not substantially impair the value of the materials and does not curtail the profits reasonably expected by the owner.  (</a:t>
            </a:r>
            <a:r>
              <a:rPr lang="en-US" baseline="0" dirty="0" err="1" smtClean="0"/>
              <a:t>Websters</a:t>
            </a:r>
            <a:r>
              <a:rPr lang="en-US" baseline="0" dirty="0" smtClean="0"/>
              <a:t>)</a:t>
            </a:r>
            <a:endParaRPr lang="en-US" dirty="0" smtClean="0"/>
          </a:p>
          <a:p>
            <a:pPr marL="0" marR="0" indent="0" algn="l" defTabSz="914400" rtl="0" eaLnBrk="1" fontAlgn="base" latinLnBrk="0" hangingPunct="1">
              <a:lnSpc>
                <a:spcPct val="100000"/>
              </a:lnSpc>
              <a:spcBef>
                <a:spcPct val="100000"/>
              </a:spcBef>
              <a:spcAft>
                <a:spcPct val="0"/>
              </a:spcAft>
              <a:buClrTx/>
              <a:buSzTx/>
              <a:buFont typeface="Wingdings" pitchFamily="2" charset="2"/>
              <a:buNone/>
              <a:tabLst/>
              <a:defRPr/>
            </a:pPr>
            <a:endParaRPr lang="en-US" dirty="0" smtClean="0"/>
          </a:p>
          <a:p>
            <a:pPr marL="0" marR="0" indent="0" algn="l" defTabSz="914400" rtl="0" eaLnBrk="1" fontAlgn="base" latinLnBrk="0" hangingPunct="1">
              <a:lnSpc>
                <a:spcPct val="100000"/>
              </a:lnSpc>
              <a:spcBef>
                <a:spcPct val="100000"/>
              </a:spcBef>
              <a:spcAft>
                <a:spcPct val="0"/>
              </a:spcAft>
              <a:buClrTx/>
              <a:buSzTx/>
              <a:buFont typeface="Wingdings" pitchFamily="2" charset="2"/>
              <a:buNone/>
              <a:tabLst/>
              <a:defRPr/>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Students understand the ideas</a:t>
            </a:r>
            <a:r>
              <a:rPr lang="en-US" baseline="0" dirty="0" smtClean="0"/>
              <a:t> behind the use of copy written material in their own work and what they can and cannot use in the scenarios that follow.  That this is a legal infringement and in a data rich world where it’s easy to extract information for work that students are doing, it needs to be authentically used in the context of the task set for their learning, developing skills of analysis and comprehension  </a:t>
            </a:r>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2</a:t>
            </a:fld>
            <a:endParaRPr lang="en-GB"/>
          </a:p>
        </p:txBody>
      </p:sp>
    </p:spTree>
    <p:extLst>
      <p:ext uri="{BB962C8B-B14F-4D97-AF65-F5344CB8AC3E}">
        <p14:creationId xmlns:p14="http://schemas.microsoft.com/office/powerpoint/2010/main" val="79269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following scenarios are common in</a:t>
            </a:r>
            <a:r>
              <a:rPr lang="en-US" baseline="0" dirty="0" smtClean="0"/>
              <a:t> IB students – this is to help them understand what they can use in context (fair use) and what they cannot (copywrite law violation) in key areas of their academic work – Extended Essay, Creativity, Action and Service (CAS) and Internal Assessment in Geography</a:t>
            </a:r>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3</a:t>
            </a:fld>
            <a:endParaRPr lang="en-GB"/>
          </a:p>
        </p:txBody>
      </p:sp>
    </p:spTree>
    <p:extLst>
      <p:ext uri="{BB962C8B-B14F-4D97-AF65-F5344CB8AC3E}">
        <p14:creationId xmlns:p14="http://schemas.microsoft.com/office/powerpoint/2010/main" val="284318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100000"/>
              </a:spcBef>
              <a:spcAft>
                <a:spcPct val="0"/>
              </a:spcAft>
              <a:buClrTx/>
              <a:buSzTx/>
              <a:buFont typeface="Wingdings" pitchFamily="2" charset="2"/>
              <a:buNone/>
              <a:tabLst/>
              <a:defRPr/>
            </a:pPr>
            <a:r>
              <a:rPr lang="en-US" dirty="0" smtClean="0"/>
              <a:t>The number of cases involving dishonesty is tiny compared to the number of authentic assessments completed by IB learners around the world (the IB does not make public the number and nature of academic dishonesty cases). However, each contravention of IB principles requires effective management as dishonesty threatens the value of IB accreditation and failure to deal with dishonesty, however rare, would threaten IB standards. </a:t>
            </a:r>
            <a:endParaRPr lang="en-GB"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4</a:t>
            </a:fld>
            <a:endParaRPr lang="en-GB"/>
          </a:p>
        </p:txBody>
      </p:sp>
    </p:spTree>
    <p:extLst>
      <p:ext uri="{BB962C8B-B14F-4D97-AF65-F5344CB8AC3E}">
        <p14:creationId xmlns:p14="http://schemas.microsoft.com/office/powerpoint/2010/main" val="373445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 common scenario for the IB supervisory teacher in both the MYP (Personal</a:t>
            </a:r>
            <a:r>
              <a:rPr lang="en-US" baseline="0" dirty="0" smtClean="0"/>
              <a:t> Project)</a:t>
            </a:r>
            <a:r>
              <a:rPr lang="en-US" dirty="0" smtClean="0"/>
              <a:t> and DP.  An</a:t>
            </a:r>
            <a:r>
              <a:rPr lang="en-US" baseline="0" dirty="0" smtClean="0"/>
              <a:t> Extended Essay is a 4,000 word research paper undertaken by the student in the context of their own research question and answers around that.  </a:t>
            </a:r>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5</a:t>
            </a:fld>
            <a:endParaRPr lang="en-GB"/>
          </a:p>
        </p:txBody>
      </p:sp>
    </p:spTree>
    <p:extLst>
      <p:ext uri="{BB962C8B-B14F-4D97-AF65-F5344CB8AC3E}">
        <p14:creationId xmlns:p14="http://schemas.microsoft.com/office/powerpoint/2010/main" val="254633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Movie talks to what a student can extract from scholarly</a:t>
            </a:r>
            <a:r>
              <a:rPr lang="en-US" b="0" baseline="0" dirty="0" smtClean="0"/>
              <a:t> articles or other items of research that they may be doing as part of the Diploma Programme.  </a:t>
            </a:r>
          </a:p>
          <a:p>
            <a:pPr marL="177800" marR="0" lvl="1" indent="-177800" algn="l" defTabSz="914400" rtl="0" eaLnBrk="1" fontAlgn="base" latinLnBrk="0" hangingPunct="1">
              <a:lnSpc>
                <a:spcPct val="100000"/>
              </a:lnSpc>
              <a:spcBef>
                <a:spcPct val="100000"/>
              </a:spcBef>
              <a:spcAft>
                <a:spcPct val="0"/>
              </a:spcAft>
              <a:buClrTx/>
              <a:buSzTx/>
              <a:buFont typeface="Wingdings" pitchFamily="2" charset="2"/>
              <a:buChar char="§"/>
              <a:tabLst/>
              <a:defRPr/>
            </a:pPr>
            <a:r>
              <a:rPr lang="en-US" b="0" dirty="0" smtClean="0"/>
              <a:t>“This factor considers how much of the copyrighted work was used in comparison to the original work as a whole. Generally, the larger the amount used, the less likely a court will find the use to be a fair use. Amount and substantiality is also a qualitative test; that is, even though one takes only a small portion of a work, it still may be too much if what is taken is the "heart of the work”. (http://</a:t>
            </a:r>
            <a:r>
              <a:rPr lang="en-US" b="0" dirty="0" err="1" smtClean="0"/>
              <a:t>www.copyright.com</a:t>
            </a:r>
            <a:r>
              <a:rPr lang="en-US" b="0" dirty="0" smtClean="0"/>
              <a:t>)</a:t>
            </a:r>
          </a:p>
          <a:p>
            <a:pPr lvl="1" indent="-355600">
              <a:lnSpc>
                <a:spcPct val="100000"/>
              </a:lnSpc>
              <a:spcBef>
                <a:spcPct val="100000"/>
              </a:spcBef>
              <a:buClr>
                <a:srgbClr val="004B8D"/>
              </a:buClr>
            </a:pPr>
            <a:r>
              <a:rPr lang="en-US" b="1" dirty="0" smtClean="0"/>
              <a:t>Size matters: </a:t>
            </a:r>
            <a:r>
              <a:rPr lang="en-US" sz="1000" b="0" dirty="0" smtClean="0"/>
              <a:t>The amount and substantiality of the portion used in relation to the copyright-protected work as a whole</a:t>
            </a:r>
          </a:p>
          <a:p>
            <a:pPr lvl="1" indent="-355600">
              <a:lnSpc>
                <a:spcPct val="100000"/>
              </a:lnSpc>
              <a:spcBef>
                <a:spcPct val="100000"/>
              </a:spcBef>
              <a:buClr>
                <a:srgbClr val="004B8D"/>
              </a:buClr>
            </a:pPr>
            <a:r>
              <a:rPr lang="en-US" sz="1000" b="1" dirty="0" smtClean="0"/>
              <a:t>Use it in an analytical </a:t>
            </a:r>
            <a:r>
              <a:rPr lang="en-US" sz="1000" b="1" smtClean="0"/>
              <a:t>way! </a:t>
            </a:r>
            <a:r>
              <a:rPr lang="en-US" sz="1000" b="0" smtClean="0"/>
              <a:t>Fair </a:t>
            </a:r>
            <a:r>
              <a:rPr lang="en-US" sz="1000" b="0" dirty="0" smtClean="0"/>
              <a:t>use is only valuable when components of the information are used in an analytical way</a:t>
            </a:r>
          </a:p>
          <a:p>
            <a:pPr marL="177800" marR="0" lvl="1" indent="-177800" algn="l" defTabSz="914400" rtl="0" eaLnBrk="1" fontAlgn="base" latinLnBrk="0" hangingPunct="1">
              <a:lnSpc>
                <a:spcPct val="100000"/>
              </a:lnSpc>
              <a:spcBef>
                <a:spcPct val="100000"/>
              </a:spcBef>
              <a:spcAft>
                <a:spcPct val="0"/>
              </a:spcAft>
              <a:buClrTx/>
              <a:buSzTx/>
              <a:buFont typeface="Wingdings" pitchFamily="2" charset="2"/>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6</a:t>
            </a:fld>
            <a:endParaRPr lang="en-GB"/>
          </a:p>
        </p:txBody>
      </p:sp>
    </p:spTree>
    <p:extLst>
      <p:ext uri="{BB962C8B-B14F-4D97-AF65-F5344CB8AC3E}">
        <p14:creationId xmlns:p14="http://schemas.microsoft.com/office/powerpoint/2010/main" val="53339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 common scenario for</a:t>
            </a:r>
            <a:r>
              <a:rPr lang="en-US" baseline="0" dirty="0" smtClean="0"/>
              <a:t> the Creativity, Action, Service programme.  Students have to provide evidence of their participation in volunteering</a:t>
            </a:r>
            <a:r>
              <a:rPr lang="en-US" dirty="0" smtClean="0"/>
              <a:t>.  Students</a:t>
            </a:r>
            <a:r>
              <a:rPr lang="en-US" baseline="0" dirty="0" smtClean="0"/>
              <a:t> in DP programme have to perform 150 hours of documented creativity, action and service hours as part of their Diploma Programme.  </a:t>
            </a:r>
          </a:p>
          <a:p>
            <a:pPr marL="0" indent="0">
              <a:buNone/>
            </a:pPr>
            <a:endParaRPr lang="en-US" baseline="0" smtClean="0"/>
          </a:p>
          <a:p>
            <a:r>
              <a:rPr lang="en-US" sz="1000" b="0" i="0" u="none" strike="noStrike" kern="1200" baseline="0" smtClean="0">
                <a:solidFill>
                  <a:schemeClr val="tx1"/>
                </a:solidFill>
                <a:latin typeface="Arial" charset="0"/>
                <a:ea typeface="+mn-ea"/>
                <a:cs typeface="+mn-cs"/>
              </a:rPr>
              <a:t>Up to 10 percent of a copyright musical</a:t>
            </a:r>
          </a:p>
          <a:p>
            <a:r>
              <a:rPr lang="en-US" sz="1000" b="0" i="0" u="none" strike="noStrike" kern="1200" baseline="0" smtClean="0">
                <a:solidFill>
                  <a:schemeClr val="tx1"/>
                </a:solidFill>
                <a:latin typeface="Arial" charset="0"/>
                <a:ea typeface="+mn-ea"/>
                <a:cs typeface="+mn-cs"/>
              </a:rPr>
              <a:t>composition may be reproduced,</a:t>
            </a:r>
          </a:p>
          <a:p>
            <a:r>
              <a:rPr lang="en-US" sz="1000" b="0" i="0" u="none" strike="noStrike" kern="1200" baseline="0" smtClean="0">
                <a:solidFill>
                  <a:schemeClr val="tx1"/>
                </a:solidFill>
                <a:latin typeface="Arial" charset="0"/>
                <a:ea typeface="+mn-ea"/>
                <a:cs typeface="+mn-cs"/>
              </a:rPr>
              <a:t>performed, and displayed as part of a</a:t>
            </a:r>
          </a:p>
          <a:p>
            <a:r>
              <a:rPr lang="en-US" sz="1000" b="0" i="0" u="none" strike="noStrike" kern="1200" baseline="0" smtClean="0">
                <a:solidFill>
                  <a:schemeClr val="tx1"/>
                </a:solidFill>
                <a:latin typeface="Arial" charset="0"/>
                <a:ea typeface="+mn-ea"/>
                <a:cs typeface="+mn-cs"/>
              </a:rPr>
              <a:t>multimedia program produced by an</a:t>
            </a:r>
          </a:p>
          <a:p>
            <a:r>
              <a:rPr lang="en-US" sz="1000" b="0" i="0" u="none" strike="noStrike" kern="1200" baseline="0" smtClean="0">
                <a:solidFill>
                  <a:schemeClr val="tx1"/>
                </a:solidFill>
                <a:latin typeface="Arial" charset="0"/>
                <a:ea typeface="+mn-ea"/>
                <a:cs typeface="+mn-cs"/>
              </a:rPr>
              <a:t>educator or students.</a:t>
            </a:r>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7</a:t>
            </a:fld>
            <a:endParaRPr lang="en-GB"/>
          </a:p>
        </p:txBody>
      </p:sp>
    </p:spTree>
    <p:extLst>
      <p:ext uri="{BB962C8B-B14F-4D97-AF65-F5344CB8AC3E}">
        <p14:creationId xmlns:p14="http://schemas.microsoft.com/office/powerpoint/2010/main" val="254633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0" i="0" u="none" strike="noStrike" kern="1200" baseline="0" dirty="0" smtClean="0">
                <a:solidFill>
                  <a:schemeClr val="tx1"/>
                </a:solidFill>
                <a:latin typeface="Arial" charset="0"/>
                <a:ea typeface="+mn-ea"/>
                <a:cs typeface="+mn-cs"/>
              </a:rPr>
              <a:t>Highlight that:</a:t>
            </a:r>
          </a:p>
          <a:p>
            <a:pPr marL="177800" indent="-177800"/>
            <a:r>
              <a:rPr lang="en-US" sz="1000" b="0" i="0" u="none" strike="noStrike" kern="1200" baseline="0" dirty="0" smtClean="0">
                <a:solidFill>
                  <a:schemeClr val="tx1"/>
                </a:solidFill>
                <a:latin typeface="Arial" charset="0"/>
                <a:ea typeface="+mn-ea"/>
                <a:cs typeface="+mn-cs"/>
              </a:rPr>
              <a:t>Up to 10 percent of a copyright musical</a:t>
            </a:r>
          </a:p>
          <a:p>
            <a:r>
              <a:rPr lang="en-US" sz="1000" b="0" i="0" u="none" strike="noStrike" kern="1200" baseline="0" dirty="0" smtClean="0">
                <a:solidFill>
                  <a:schemeClr val="tx1"/>
                </a:solidFill>
                <a:latin typeface="Arial" charset="0"/>
                <a:ea typeface="+mn-ea"/>
                <a:cs typeface="+mn-cs"/>
              </a:rPr>
              <a:t>composition may be reproduced,</a:t>
            </a:r>
          </a:p>
          <a:p>
            <a:r>
              <a:rPr lang="en-US" sz="1000" b="0" i="0" u="none" strike="noStrike" kern="1200" baseline="0" dirty="0" smtClean="0">
                <a:solidFill>
                  <a:schemeClr val="tx1"/>
                </a:solidFill>
                <a:latin typeface="Arial" charset="0"/>
                <a:ea typeface="+mn-ea"/>
                <a:cs typeface="+mn-cs"/>
              </a:rPr>
              <a:t>performed, and displayed as part of a</a:t>
            </a:r>
          </a:p>
          <a:p>
            <a:r>
              <a:rPr lang="en-US" sz="1000" b="0" i="0" u="none" strike="noStrike" kern="1200" baseline="0" dirty="0" smtClean="0">
                <a:solidFill>
                  <a:schemeClr val="tx1"/>
                </a:solidFill>
                <a:latin typeface="Arial" charset="0"/>
                <a:ea typeface="+mn-ea"/>
                <a:cs typeface="+mn-cs"/>
              </a:rPr>
              <a:t>multimedia program produced by an</a:t>
            </a:r>
          </a:p>
          <a:p>
            <a:r>
              <a:rPr lang="en-US" sz="1000" b="0" i="0" u="none" strike="noStrike" kern="1200" baseline="0" dirty="0" smtClean="0">
                <a:solidFill>
                  <a:schemeClr val="tx1"/>
                </a:solidFill>
                <a:latin typeface="Arial" charset="0"/>
                <a:ea typeface="+mn-ea"/>
                <a:cs typeface="+mn-cs"/>
              </a:rPr>
              <a:t>educator or students.</a:t>
            </a:r>
            <a:endParaRPr lang="en-US" dirty="0" smtClean="0"/>
          </a:p>
          <a:p>
            <a:pPr marL="0" marR="0" lvl="1" indent="0" algn="l" defTabSz="914400" rtl="0" eaLnBrk="1" fontAlgn="base" latinLnBrk="0" hangingPunct="1">
              <a:lnSpc>
                <a:spcPct val="100000"/>
              </a:lnSpc>
              <a:spcBef>
                <a:spcPct val="100000"/>
              </a:spcBef>
              <a:spcAft>
                <a:spcPct val="0"/>
              </a:spcAft>
              <a:buClrTx/>
              <a:buSzTx/>
              <a:buFont typeface="Wingdings" pitchFamily="2" charset="2"/>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8</a:t>
            </a:fld>
            <a:endParaRPr lang="en-GB"/>
          </a:p>
        </p:txBody>
      </p:sp>
    </p:spTree>
    <p:extLst>
      <p:ext uri="{BB962C8B-B14F-4D97-AF65-F5344CB8AC3E}">
        <p14:creationId xmlns:p14="http://schemas.microsoft.com/office/powerpoint/2010/main" val="53339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8" name="Date Placeholder 3"/>
          <p:cNvSpPr>
            <a:spLocks noGrp="1"/>
          </p:cNvSpPr>
          <p:nvPr>
            <p:ph type="dt" sz="half" idx="2"/>
          </p:nvPr>
        </p:nvSpPr>
        <p:spPr>
          <a:xfrm>
            <a:off x="423076" y="6374144"/>
            <a:ext cx="1638300" cy="169863"/>
          </a:xfrm>
          <a:prstGeom prst="rect">
            <a:avLst/>
          </a:prstGeom>
        </p:spPr>
        <p:txBody>
          <a:bodyPr/>
          <a:lstStyle>
            <a:lvl1pPr>
              <a:defRPr sz="1200">
                <a:solidFill>
                  <a:srgbClr val="004B8D"/>
                </a:solidFill>
              </a:defRPr>
            </a:lvl1pPr>
          </a:lstStyle>
          <a:p>
            <a:r>
              <a:rPr lang="en-GB" smtClean="0"/>
              <a:t>01 January 2012</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1445" y="1535113"/>
            <a:ext cx="5104262" cy="639762"/>
          </a:xfrm>
        </p:spPr>
        <p:txBody>
          <a:bodyPr anchor="b"/>
          <a:lstStyle>
            <a:lvl1pPr marL="0" indent="0">
              <a:buNone/>
              <a:defRPr sz="2400" b="1">
                <a:solidFill>
                  <a:srgbClr val="004B8D"/>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1445" y="2361063"/>
            <a:ext cx="5104262" cy="3384644"/>
          </a:xfrm>
        </p:spPr>
        <p:txBody>
          <a:bodyPr/>
          <a:lstStyle>
            <a:lvl1pPr>
              <a:buNone/>
              <a:defRPr sz="1800">
                <a:solidFill>
                  <a:schemeClr val="bg1">
                    <a:lumMod val="65000"/>
                  </a:schemeClr>
                </a:solidFill>
              </a:defRPr>
            </a:lvl1pPr>
            <a:lvl2pPr>
              <a:defRPr sz="2000">
                <a:solidFill>
                  <a:schemeClr val="bg1">
                    <a:lumMod val="65000"/>
                  </a:schemeClr>
                </a:solidFill>
              </a:defRPr>
            </a:lvl2pPr>
            <a:lvl3pPr>
              <a:defRPr sz="1800">
                <a:solidFill>
                  <a:schemeClr val="bg1">
                    <a:lumMod val="6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3" name="Content Placeholder 12"/>
          <p:cNvSpPr>
            <a:spLocks noGrp="1"/>
          </p:cNvSpPr>
          <p:nvPr>
            <p:ph sz="quarter" idx="13"/>
          </p:nvPr>
        </p:nvSpPr>
        <p:spPr>
          <a:xfrm>
            <a:off x="5922963" y="1535113"/>
            <a:ext cx="3373437" cy="4210050"/>
          </a:xfrm>
        </p:spPr>
        <p:txBody>
          <a:bodyPr/>
          <a:lstStyle/>
          <a:p>
            <a:pPr lvl="0"/>
            <a:r>
              <a:rPr lang="en-US" smtClean="0"/>
              <a:t>Click to edit Master text styles</a:t>
            </a:r>
          </a:p>
        </p:txBody>
      </p:sp>
      <p:sp>
        <p:nvSpPr>
          <p:cNvPr id="12" name="Title 1"/>
          <p:cNvSpPr>
            <a:spLocks noGrp="1"/>
          </p:cNvSpPr>
          <p:nvPr>
            <p:ph type="title"/>
          </p:nvPr>
        </p:nvSpPr>
        <p:spPr>
          <a:xfrm>
            <a:off x="641445" y="593725"/>
            <a:ext cx="8654955" cy="715963"/>
          </a:xfrm>
        </p:spPr>
        <p:txBody>
          <a:bodyPr/>
          <a:lstStyle/>
          <a:p>
            <a:r>
              <a:rPr lang="en-US" smtClean="0"/>
              <a:t>Click to edit Master title style</a:t>
            </a:r>
            <a:endParaRPr lang="en-GB" dirty="0"/>
          </a:p>
        </p:txBody>
      </p:sp>
      <p:sp>
        <p:nvSpPr>
          <p:cNvPr id="15" name="Date Placeholder 3"/>
          <p:cNvSpPr>
            <a:spLocks noGrp="1"/>
          </p:cNvSpPr>
          <p:nvPr>
            <p:ph type="dt" sz="half" idx="14"/>
          </p:nvPr>
        </p:nvSpPr>
        <p:spPr>
          <a:xfrm>
            <a:off x="423076" y="6374144"/>
            <a:ext cx="1638300" cy="169863"/>
          </a:xfrm>
          <a:prstGeom prst="rect">
            <a:avLst/>
          </a:prstGeom>
        </p:spPr>
        <p:txBody>
          <a:bodyPr/>
          <a:lstStyle>
            <a:lvl1pPr>
              <a:defRPr sz="1200">
                <a:solidFill>
                  <a:srgbClr val="004B8D"/>
                </a:solidFill>
              </a:defRPr>
            </a:lvl1pPr>
          </a:lstStyle>
          <a:p>
            <a:r>
              <a:rPr lang="en-GB" smtClean="0"/>
              <a:t>01 January 2012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auto">
          <a:xfrm>
            <a:off x="0" y="0"/>
            <a:ext cx="9906000" cy="6867649"/>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p:txBody>
      </p:sp>
      <p:pic>
        <p:nvPicPr>
          <p:cNvPr id="16" name="Picture 15" descr="DP2 Eng.jpg"/>
          <p:cNvPicPr>
            <a:picLocks noChangeAspect="1"/>
          </p:cNvPicPr>
          <p:nvPr userDrawn="1"/>
        </p:nvPicPr>
        <p:blipFill>
          <a:blip r:embed="rId2" cstate="print"/>
          <a:stretch>
            <a:fillRect/>
          </a:stretch>
        </p:blipFill>
        <p:spPr>
          <a:xfrm>
            <a:off x="718451" y="721013"/>
            <a:ext cx="3931378" cy="1164297"/>
          </a:xfrm>
          <a:prstGeom prst="rect">
            <a:avLst/>
          </a:prstGeom>
          <a:ln>
            <a:noFill/>
          </a:ln>
        </p:spPr>
      </p:pic>
      <p:pic>
        <p:nvPicPr>
          <p:cNvPr id="15" name="Picture 14" descr="PP title footer.png"/>
          <p:cNvPicPr>
            <a:picLocks noChangeAspect="1"/>
          </p:cNvPicPr>
          <p:nvPr userDrawn="1"/>
        </p:nvPicPr>
        <p:blipFill>
          <a:blip r:embed="rId3" cstate="print"/>
          <a:stretch>
            <a:fillRect/>
          </a:stretch>
        </p:blipFill>
        <p:spPr>
          <a:xfrm>
            <a:off x="0" y="5885679"/>
            <a:ext cx="8461598" cy="981970"/>
          </a:xfrm>
          <a:prstGeom prst="rect">
            <a:avLst/>
          </a:prstGeom>
        </p:spPr>
      </p:pic>
      <p:sp>
        <p:nvSpPr>
          <p:cNvPr id="2" name="Title 1"/>
          <p:cNvSpPr>
            <a:spLocks noGrp="1"/>
          </p:cNvSpPr>
          <p:nvPr>
            <p:ph type="title" hasCustomPrompt="1"/>
          </p:nvPr>
        </p:nvSpPr>
        <p:spPr>
          <a:xfrm>
            <a:off x="782638" y="3044825"/>
            <a:ext cx="8420100" cy="1362075"/>
          </a:xfrm>
        </p:spPr>
        <p:txBody>
          <a:bodyPr/>
          <a:lstStyle>
            <a:lvl1pPr algn="l">
              <a:defRPr sz="4800" b="1" cap="none" baseline="0">
                <a:solidFill>
                  <a:srgbClr val="1AB7EA"/>
                </a:solidFill>
                <a:latin typeface="+mn-lt"/>
              </a:defRPr>
            </a:lvl1pPr>
          </a:lstStyle>
          <a:p>
            <a:r>
              <a:rPr lang="en-US" dirty="0" smtClean="0"/>
              <a:t>Presentation title here</a:t>
            </a:r>
            <a:endParaRPr lang="en-GB" dirty="0"/>
          </a:p>
        </p:txBody>
      </p:sp>
      <p:sp>
        <p:nvSpPr>
          <p:cNvPr id="7" name="Date Placeholder 3"/>
          <p:cNvSpPr>
            <a:spLocks noGrp="1"/>
          </p:cNvSpPr>
          <p:nvPr>
            <p:ph type="dt" sz="half" idx="2"/>
          </p:nvPr>
        </p:nvSpPr>
        <p:spPr>
          <a:xfrm>
            <a:off x="423076" y="6374144"/>
            <a:ext cx="1638300" cy="169863"/>
          </a:xfrm>
          <a:prstGeom prst="rect">
            <a:avLst/>
          </a:prstGeom>
        </p:spPr>
        <p:txBody>
          <a:bodyPr/>
          <a:lstStyle>
            <a:lvl1pPr>
              <a:defRPr sz="1200">
                <a:solidFill>
                  <a:srgbClr val="004B8D"/>
                </a:solidFill>
              </a:defRPr>
            </a:lvl1pPr>
          </a:lstStyle>
          <a:p>
            <a:r>
              <a:rPr lang="en-GB" smtClean="0"/>
              <a:t>01 January 2012</a:t>
            </a:r>
            <a:endParaRPr lang="en-GB" dirty="0"/>
          </a:p>
        </p:txBody>
      </p:sp>
      <p:pic>
        <p:nvPicPr>
          <p:cNvPr id="17" name="Picture 16" descr="IB Trilingual 3col Hztl.png"/>
          <p:cNvPicPr>
            <a:picLocks noChangeAspect="1"/>
          </p:cNvPicPr>
          <p:nvPr userDrawn="1"/>
        </p:nvPicPr>
        <p:blipFill>
          <a:blip r:embed="rId4" cstate="print"/>
          <a:stretch>
            <a:fillRect/>
          </a:stretch>
        </p:blipFill>
        <p:spPr>
          <a:xfrm>
            <a:off x="7800822" y="6015394"/>
            <a:ext cx="1730991" cy="4809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8" name="Rectangle 7"/>
          <p:cNvSpPr/>
          <p:nvPr userDrawn="1"/>
        </p:nvSpPr>
        <p:spPr bwMode="auto">
          <a:xfrm>
            <a:off x="-81889" y="-98372"/>
            <a:ext cx="10126639" cy="7020614"/>
          </a:xfrm>
          <a:prstGeom prst="rect">
            <a:avLst/>
          </a:prstGeom>
          <a:solidFill>
            <a:srgbClr val="004B8D"/>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p:txBody>
      </p:sp>
      <p:pic>
        <p:nvPicPr>
          <p:cNvPr id="18" name="Picture 17" descr="Eng DP.png"/>
          <p:cNvPicPr>
            <a:picLocks noChangeAspect="1"/>
          </p:cNvPicPr>
          <p:nvPr userDrawn="1"/>
        </p:nvPicPr>
        <p:blipFill>
          <a:blip r:embed="rId2" cstate="print"/>
          <a:stretch>
            <a:fillRect/>
          </a:stretch>
        </p:blipFill>
        <p:spPr>
          <a:xfrm>
            <a:off x="700749" y="721013"/>
            <a:ext cx="3966782" cy="1174783"/>
          </a:xfrm>
          <a:prstGeom prst="rect">
            <a:avLst/>
          </a:prstGeom>
        </p:spPr>
      </p:pic>
      <p:pic>
        <p:nvPicPr>
          <p:cNvPr id="13" name="Picture 12" descr="IB Trilingual Hztl 2 col Rev.png"/>
          <p:cNvPicPr>
            <a:picLocks noChangeAspect="1"/>
          </p:cNvPicPr>
          <p:nvPr userDrawn="1"/>
        </p:nvPicPr>
        <p:blipFill>
          <a:blip r:embed="rId3" cstate="print"/>
          <a:stretch>
            <a:fillRect/>
          </a:stretch>
        </p:blipFill>
        <p:spPr>
          <a:xfrm>
            <a:off x="7800822" y="6015394"/>
            <a:ext cx="1743263" cy="484822"/>
          </a:xfrm>
          <a:prstGeom prst="rect">
            <a:avLst/>
          </a:prstGeom>
        </p:spPr>
      </p:pic>
      <p:sp>
        <p:nvSpPr>
          <p:cNvPr id="2" name="Title 1"/>
          <p:cNvSpPr>
            <a:spLocks noGrp="1"/>
          </p:cNvSpPr>
          <p:nvPr>
            <p:ph type="title" hasCustomPrompt="1"/>
          </p:nvPr>
        </p:nvSpPr>
        <p:spPr>
          <a:xfrm>
            <a:off x="782638" y="3044825"/>
            <a:ext cx="8420100" cy="1362075"/>
          </a:xfrm>
        </p:spPr>
        <p:txBody>
          <a:bodyPr/>
          <a:lstStyle>
            <a:lvl1pPr algn="l">
              <a:defRPr sz="4800" b="1" cap="none" baseline="0">
                <a:solidFill>
                  <a:schemeClr val="bg1"/>
                </a:solidFill>
                <a:latin typeface="+mn-lt"/>
              </a:defRPr>
            </a:lvl1pPr>
          </a:lstStyle>
          <a:p>
            <a:r>
              <a:rPr lang="en-US" dirty="0" smtClean="0"/>
              <a:t>Presentation title here</a:t>
            </a:r>
            <a:endParaRPr lang="en-GB" dirty="0"/>
          </a:p>
        </p:txBody>
      </p:sp>
      <p:sp>
        <p:nvSpPr>
          <p:cNvPr id="10" name="Date Placeholder 3"/>
          <p:cNvSpPr>
            <a:spLocks noGrp="1"/>
          </p:cNvSpPr>
          <p:nvPr>
            <p:ph type="dt" sz="half" idx="2"/>
          </p:nvPr>
        </p:nvSpPr>
        <p:spPr>
          <a:xfrm>
            <a:off x="423076" y="6374144"/>
            <a:ext cx="1638300" cy="169863"/>
          </a:xfrm>
          <a:prstGeom prst="rect">
            <a:avLst/>
          </a:prstGeom>
        </p:spPr>
        <p:txBody>
          <a:bodyPr/>
          <a:lstStyle>
            <a:lvl1pPr>
              <a:defRPr sz="1200">
                <a:solidFill>
                  <a:schemeClr val="bg1"/>
                </a:solidFill>
              </a:defRPr>
            </a:lvl1pPr>
          </a:lstStyle>
          <a:p>
            <a:r>
              <a:rPr lang="en-GB" dirty="0" smtClean="0"/>
              <a:t>01 January 2012</a:t>
            </a:r>
            <a:endParaRPr lang="en-GB" dirty="0"/>
          </a:p>
        </p:txBody>
      </p:sp>
      <p:pic>
        <p:nvPicPr>
          <p:cNvPr id="11" name="Picture 10" descr="PP title footer.png"/>
          <p:cNvPicPr>
            <a:picLocks noChangeAspect="1"/>
          </p:cNvPicPr>
          <p:nvPr userDrawn="1"/>
        </p:nvPicPr>
        <p:blipFill>
          <a:blip r:embed="rId4" cstate="print"/>
          <a:stretch>
            <a:fillRect/>
          </a:stretch>
        </p:blipFill>
        <p:spPr>
          <a:xfrm>
            <a:off x="0" y="5885679"/>
            <a:ext cx="8461598" cy="9819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tags" Target="../tags/tag2.xml"/><Relationship Id="rId9" Type="http://schemas.openxmlformats.org/officeDocument/2006/relationships/tags" Target="../tags/tag3.xml"/><Relationship Id="rId10" Type="http://schemas.openxmlformats.org/officeDocument/2006/relationships/image" Target="../media/image1.pn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P title footer.png"/>
          <p:cNvPicPr>
            <a:picLocks noChangeAspect="1"/>
          </p:cNvPicPr>
          <p:nvPr/>
        </p:nvPicPr>
        <p:blipFill>
          <a:blip r:embed="rId10" cstate="print"/>
          <a:stretch>
            <a:fillRect/>
          </a:stretch>
        </p:blipFill>
        <p:spPr>
          <a:xfrm>
            <a:off x="0" y="5885679"/>
            <a:ext cx="8461598" cy="981970"/>
          </a:xfrm>
          <a:prstGeom prst="rect">
            <a:avLst/>
          </a:prstGeom>
        </p:spPr>
      </p:pic>
      <p:sp>
        <p:nvSpPr>
          <p:cNvPr id="513160" name="Rectangle 136"/>
          <p:cNvSpPr>
            <a:spLocks noGrp="1" noChangeArrowheads="1"/>
          </p:cNvSpPr>
          <p:nvPr>
            <p:ph type="title"/>
            <p:custDataLst>
              <p:tags r:id="rId8"/>
            </p:custDataLst>
          </p:nvPr>
        </p:nvSpPr>
        <p:spPr bwMode="auto">
          <a:xfrm>
            <a:off x="641445" y="593725"/>
            <a:ext cx="8654955" cy="715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513164" name="Rectangle 140"/>
          <p:cNvSpPr>
            <a:spLocks noGrp="1" noChangeArrowheads="1"/>
          </p:cNvSpPr>
          <p:nvPr>
            <p:ph type="body" idx="1"/>
            <p:custDataLst>
              <p:tags r:id="rId9"/>
            </p:custDataLst>
          </p:nvPr>
        </p:nvSpPr>
        <p:spPr bwMode="auto">
          <a:xfrm>
            <a:off x="641444" y="1746913"/>
            <a:ext cx="8654955" cy="393055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smtClean="0"/>
              <a:t>Lorem</a:t>
            </a:r>
            <a:r>
              <a:rPr lang="en-GB" dirty="0" smtClean="0"/>
              <a:t> </a:t>
            </a:r>
            <a:r>
              <a:rPr lang="en-GB" dirty="0" err="1" smtClean="0"/>
              <a:t>ipsum</a:t>
            </a:r>
            <a:r>
              <a:rPr lang="en-GB" dirty="0" smtClean="0"/>
              <a:t> </a:t>
            </a:r>
            <a:r>
              <a:rPr lang="en-GB" dirty="0" err="1" smtClean="0"/>
              <a:t>dolor</a:t>
            </a:r>
            <a:r>
              <a:rPr lang="en-GB" dirty="0" smtClean="0"/>
              <a:t> sit</a:t>
            </a:r>
          </a:p>
        </p:txBody>
      </p:sp>
      <p:sp>
        <p:nvSpPr>
          <p:cNvPr id="13" name="Date Placeholder 3"/>
          <p:cNvSpPr>
            <a:spLocks noGrp="1"/>
          </p:cNvSpPr>
          <p:nvPr>
            <p:ph type="dt" sz="half" idx="2"/>
          </p:nvPr>
        </p:nvSpPr>
        <p:spPr>
          <a:xfrm>
            <a:off x="423076" y="6374144"/>
            <a:ext cx="1638300" cy="169863"/>
          </a:xfrm>
          <a:prstGeom prst="rect">
            <a:avLst/>
          </a:prstGeom>
        </p:spPr>
        <p:txBody>
          <a:bodyPr/>
          <a:lstStyle>
            <a:lvl1pPr>
              <a:defRPr sz="1200">
                <a:solidFill>
                  <a:srgbClr val="004B8D"/>
                </a:solidFill>
              </a:defRPr>
            </a:lvl1pPr>
          </a:lstStyle>
          <a:p>
            <a:r>
              <a:rPr lang="en-GB" smtClean="0"/>
              <a:t>01 January 2012</a:t>
            </a:r>
            <a:endParaRPr lang="en-GB" dirty="0"/>
          </a:p>
        </p:txBody>
      </p:sp>
      <p:sp>
        <p:nvSpPr>
          <p:cNvPr id="14" name="Footer Placeholder 5"/>
          <p:cNvSpPr>
            <a:spLocks noGrp="1"/>
          </p:cNvSpPr>
          <p:nvPr>
            <p:ph type="ftr" sz="quarter" idx="3"/>
          </p:nvPr>
        </p:nvSpPr>
        <p:spPr>
          <a:xfrm>
            <a:off x="2061376" y="6374143"/>
            <a:ext cx="2908844" cy="169864"/>
          </a:xfrm>
          <a:prstGeom prst="rect">
            <a:avLst/>
          </a:prstGeom>
        </p:spPr>
        <p:txBody>
          <a:bodyPr/>
          <a:lstStyle>
            <a:lvl1pPr>
              <a:defRPr sz="1200">
                <a:solidFill>
                  <a:srgbClr val="004B8D"/>
                </a:solidFill>
              </a:defRPr>
            </a:lvl1pPr>
          </a:lstStyle>
          <a:p>
            <a:r>
              <a:rPr lang="en-GB" smtClean="0"/>
              <a:t>Folio content here</a:t>
            </a:r>
            <a:endParaRPr lang="en-GB" dirty="0"/>
          </a:p>
        </p:txBody>
      </p:sp>
      <p:pic>
        <p:nvPicPr>
          <p:cNvPr id="9" name="Picture 8" descr="IB Trilingual 3col Hztl.png"/>
          <p:cNvPicPr>
            <a:picLocks noChangeAspect="1"/>
          </p:cNvPicPr>
          <p:nvPr/>
        </p:nvPicPr>
        <p:blipFill>
          <a:blip r:embed="rId11" cstate="print"/>
          <a:stretch>
            <a:fillRect/>
          </a:stretch>
        </p:blipFill>
        <p:spPr>
          <a:xfrm>
            <a:off x="7800822" y="6015394"/>
            <a:ext cx="1730991" cy="480968"/>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2" r:id="rId2"/>
    <p:sldLayoutId id="2147483660" r:id="rId3"/>
    <p:sldLayoutId id="2147483665" r:id="rId4"/>
    <p:sldLayoutId id="2147483658" r:id="rId5"/>
    <p:sldLayoutId id="2147483664" r:id="rId6"/>
  </p:sldLayoutIdLst>
  <p:hf hdr="0" ftr="0"/>
  <p:txStyles>
    <p:titleStyle>
      <a:lvl1pPr algn="l" rtl="0" eaLnBrk="1" fontAlgn="base" hangingPunct="1">
        <a:spcBef>
          <a:spcPct val="0"/>
        </a:spcBef>
        <a:spcAft>
          <a:spcPct val="0"/>
        </a:spcAft>
        <a:defRPr sz="3200" b="1">
          <a:solidFill>
            <a:srgbClr val="1AB7EA"/>
          </a:solidFill>
          <a:latin typeface="Arial Black" pitchFamily="34" charset="0"/>
          <a:ea typeface="+mj-ea"/>
          <a:cs typeface="+mj-cs"/>
        </a:defRPr>
      </a:lvl1pPr>
      <a:lvl2pPr algn="l" rtl="0" eaLnBrk="1" fontAlgn="base" hangingPunct="1">
        <a:spcBef>
          <a:spcPct val="0"/>
        </a:spcBef>
        <a:spcAft>
          <a:spcPct val="0"/>
        </a:spcAft>
        <a:defRPr sz="2400" b="1">
          <a:solidFill>
            <a:schemeClr val="tx1"/>
          </a:solidFill>
          <a:latin typeface="Book Antiqua" pitchFamily="18" charset="0"/>
        </a:defRPr>
      </a:lvl2pPr>
      <a:lvl3pPr algn="l" rtl="0" eaLnBrk="1" fontAlgn="base" hangingPunct="1">
        <a:spcBef>
          <a:spcPct val="0"/>
        </a:spcBef>
        <a:spcAft>
          <a:spcPct val="0"/>
        </a:spcAft>
        <a:defRPr sz="2400" b="1">
          <a:solidFill>
            <a:schemeClr val="tx1"/>
          </a:solidFill>
          <a:latin typeface="Book Antiqua" pitchFamily="18" charset="0"/>
        </a:defRPr>
      </a:lvl3pPr>
      <a:lvl4pPr algn="l" rtl="0" eaLnBrk="1" fontAlgn="base" hangingPunct="1">
        <a:spcBef>
          <a:spcPct val="0"/>
        </a:spcBef>
        <a:spcAft>
          <a:spcPct val="0"/>
        </a:spcAft>
        <a:defRPr sz="2400" b="1">
          <a:solidFill>
            <a:schemeClr val="tx1"/>
          </a:solidFill>
          <a:latin typeface="Book Antiqua" pitchFamily="18" charset="0"/>
        </a:defRPr>
      </a:lvl4pPr>
      <a:lvl5pPr algn="l" rtl="0" eaLnBrk="1" fontAlgn="base" hangingPunct="1">
        <a:spcBef>
          <a:spcPct val="0"/>
        </a:spcBef>
        <a:spcAft>
          <a:spcPct val="0"/>
        </a:spcAft>
        <a:defRPr sz="2400" b="1">
          <a:solidFill>
            <a:schemeClr val="tx1"/>
          </a:solidFill>
          <a:latin typeface="Book Antiqua" pitchFamily="18" charset="0"/>
        </a:defRPr>
      </a:lvl5pPr>
      <a:lvl6pPr marL="457200" algn="l" rtl="0" eaLnBrk="1" fontAlgn="base" hangingPunct="1">
        <a:spcBef>
          <a:spcPct val="0"/>
        </a:spcBef>
        <a:spcAft>
          <a:spcPct val="0"/>
        </a:spcAft>
        <a:defRPr sz="2400" b="1">
          <a:solidFill>
            <a:schemeClr val="tx1"/>
          </a:solidFill>
          <a:latin typeface="Book Antiqua" pitchFamily="18" charset="0"/>
        </a:defRPr>
      </a:lvl6pPr>
      <a:lvl7pPr marL="914400" algn="l" rtl="0" eaLnBrk="1" fontAlgn="base" hangingPunct="1">
        <a:spcBef>
          <a:spcPct val="0"/>
        </a:spcBef>
        <a:spcAft>
          <a:spcPct val="0"/>
        </a:spcAft>
        <a:defRPr sz="2400" b="1">
          <a:solidFill>
            <a:schemeClr val="tx1"/>
          </a:solidFill>
          <a:latin typeface="Book Antiqua" pitchFamily="18" charset="0"/>
        </a:defRPr>
      </a:lvl7pPr>
      <a:lvl8pPr marL="1371600" algn="l" rtl="0" eaLnBrk="1" fontAlgn="base" hangingPunct="1">
        <a:spcBef>
          <a:spcPct val="0"/>
        </a:spcBef>
        <a:spcAft>
          <a:spcPct val="0"/>
        </a:spcAft>
        <a:defRPr sz="2400" b="1">
          <a:solidFill>
            <a:schemeClr val="tx1"/>
          </a:solidFill>
          <a:latin typeface="Book Antiqua" pitchFamily="18" charset="0"/>
        </a:defRPr>
      </a:lvl8pPr>
      <a:lvl9pPr marL="1828800" algn="l" rtl="0" eaLnBrk="1" fontAlgn="base" hangingPunct="1">
        <a:spcBef>
          <a:spcPct val="0"/>
        </a:spcBef>
        <a:spcAft>
          <a:spcPct val="0"/>
        </a:spcAft>
        <a:defRPr sz="2400" b="1">
          <a:solidFill>
            <a:schemeClr val="tx1"/>
          </a:solidFill>
          <a:latin typeface="Book Antiqua" pitchFamily="18" charset="0"/>
        </a:defRPr>
      </a:lvl9pPr>
    </p:titleStyle>
    <p:bodyStyle>
      <a:lvl1pPr marL="355600" indent="-355600" algn="l" rtl="0" eaLnBrk="1" fontAlgn="base" hangingPunct="1">
        <a:spcBef>
          <a:spcPct val="100000"/>
        </a:spcBef>
        <a:spcAft>
          <a:spcPct val="0"/>
        </a:spcAft>
        <a:buClr>
          <a:srgbClr val="004B8D"/>
        </a:buClr>
        <a:buFont typeface="Arial" pitchFamily="34" charset="0"/>
        <a:buChar char="•"/>
        <a:defRPr sz="2800">
          <a:solidFill>
            <a:srgbClr val="004B8D"/>
          </a:solidFill>
          <a:latin typeface="+mn-lt"/>
          <a:ea typeface="+mn-ea"/>
          <a:cs typeface="+mn-cs"/>
        </a:defRPr>
      </a:lvl1pPr>
      <a:lvl2pPr marL="355600" indent="-171450" algn="l" rtl="0" eaLnBrk="1" fontAlgn="base" hangingPunct="1">
        <a:lnSpc>
          <a:spcPct val="90000"/>
        </a:lnSpc>
        <a:spcBef>
          <a:spcPct val="40000"/>
        </a:spcBef>
        <a:spcAft>
          <a:spcPct val="0"/>
        </a:spcAft>
        <a:buClr>
          <a:srgbClr val="00B5CB"/>
        </a:buClr>
        <a:buFont typeface="Arial" pitchFamily="34" charset="0"/>
        <a:buChar char="•"/>
        <a:defRPr sz="1800">
          <a:solidFill>
            <a:schemeClr val="accent6"/>
          </a:solidFill>
          <a:latin typeface="+mn-lt"/>
        </a:defRPr>
      </a:lvl2pPr>
      <a:lvl3pPr marL="2278063" indent="11113" algn="l" rtl="0"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defRPr>
      </a:lvl3pPr>
      <a:lvl4pPr marL="2403475" algn="l" rtl="0" eaLnBrk="1" fontAlgn="base" hangingPunct="1">
        <a:lnSpc>
          <a:spcPct val="90000"/>
        </a:lnSpc>
        <a:spcBef>
          <a:spcPct val="40000"/>
        </a:spcBef>
        <a:spcAft>
          <a:spcPct val="0"/>
        </a:spcAft>
        <a:buClr>
          <a:srgbClr val="0B1F65"/>
        </a:buClr>
        <a:defRPr sz="1600">
          <a:solidFill>
            <a:schemeClr val="tx1"/>
          </a:solidFill>
          <a:latin typeface="+mj-lt"/>
        </a:defRPr>
      </a:lvl4pPr>
      <a:lvl5pPr marL="25177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5pPr>
      <a:lvl6pPr marL="29749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6pPr>
      <a:lvl7pPr marL="34321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7pPr>
      <a:lvl8pPr marL="38893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8pPr>
      <a:lvl9pPr marL="43465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EF%BF%BC"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7444" y="1828800"/>
            <a:ext cx="9043776" cy="870857"/>
          </a:xfrm>
        </p:spPr>
        <p:txBody>
          <a:bodyPr/>
          <a:lstStyle/>
          <a:p>
            <a:pPr algn="ctr"/>
            <a:r>
              <a:rPr lang="en-GB" sz="3200" dirty="0" smtClean="0"/>
              <a:t>Academic Honesty and Copywrite in the MYP</a:t>
            </a:r>
            <a:br>
              <a:rPr lang="en-GB" sz="3200" dirty="0" smtClean="0"/>
            </a:br>
            <a:r>
              <a:rPr lang="en-GB" dirty="0" smtClean="0"/>
              <a:t/>
            </a:r>
            <a:br>
              <a:rPr lang="en-GB" dirty="0" smtClean="0"/>
            </a:br>
            <a:endParaRPr lang="en-GB" dirty="0"/>
          </a:p>
        </p:txBody>
      </p:sp>
      <p:sp>
        <p:nvSpPr>
          <p:cNvPr id="4" name="Title 6"/>
          <p:cNvSpPr txBox="1">
            <a:spLocks/>
          </p:cNvSpPr>
          <p:nvPr/>
        </p:nvSpPr>
        <p:spPr bwMode="auto">
          <a:xfrm>
            <a:off x="782638" y="4926285"/>
            <a:ext cx="8420100" cy="87085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800" b="1" i="0" u="none" strike="noStrike" kern="0" cap="none" spc="0" normalizeH="0" baseline="0" noProof="0" dirty="0" smtClean="0">
                <a:ln>
                  <a:noFill/>
                </a:ln>
                <a:solidFill>
                  <a:srgbClr val="1AB7EA"/>
                </a:solidFill>
                <a:effectLst/>
                <a:uLnTx/>
                <a:uFillTx/>
                <a:latin typeface="+mn-lt"/>
                <a:ea typeface="+mj-ea"/>
                <a:cs typeface="+mj-cs"/>
              </a:rPr>
              <a:t>Chris Stephenson</a:t>
            </a:r>
            <a:endParaRPr kumimoji="0" lang="en-GB" sz="4800" b="1" i="0" u="none" strike="noStrike" kern="0" cap="none" spc="0" normalizeH="0" baseline="0" noProof="0" dirty="0">
              <a:ln>
                <a:noFill/>
              </a:ln>
              <a:solidFill>
                <a:srgbClr val="1AB7EA"/>
              </a:solidFill>
              <a:effectLst/>
              <a:uLnTx/>
              <a:uFillTx/>
              <a:latin typeface="+mn-lt"/>
              <a:ea typeface="+mj-ea"/>
              <a:cs typeface="+mj-cs"/>
            </a:endParaRPr>
          </a:p>
        </p:txBody>
      </p:sp>
      <p:sp>
        <p:nvSpPr>
          <p:cNvPr id="11270" name="AutoShape 6" descr="data:image/jpeg;base64,/9j/4AAQSkZJRgABAQAAAQABAAD/2wCEAAkGBhQSERUUEhQWFRUWGB4ZGBcWGBgdGRgYGRcZHRobFxwfGyYfGxokHBoaHzAgIycpLCwtGh8xNTAqNSgrLCkBCQoKDgwOGg8PGiwlHiQsLCwsLCwtLCwqLCkpLCksLCwsLCwsLCwsLCwsLCwsLCwsLCwsLCwsLCwsLCwsLCwsLP/AABEIALwBDAMBIgACEQEDEQH/xAAbAAACAwEBAQAAAAAAAAAAAAAEBQIDBgEHAP/EAEcQAAIBAgQDBgMGBAIHBwUAAAECEQMhAAQSMQVBUQYTImFxgRQykSNCUqGx8AfB0eEz8RVDU2JjcoIWJFSSorLEF0SDk8L/xAAZAQADAQEBAAAAAAAAAAAAAAABAgMABAX/xAAqEQACAgICAQMDBAMBAAAAAAAAAQIRAyESMUETIlEEMpFhceHwQoHBYv/aAAwDAQACEQMRAD8AaDExgcVcTFXFrIcQgYkMUCpiQqY1h4l4xIYpFXH3eY1m4hGJDA4q4kKuNZqL8fDFPe473uNZqL8dwP3uO97jWagjH04o73Hwq41movnHcUd7j7vcazUEY5ijvcfGrjWai/H04o73HO9xrNQROOTijvcc73Gs1BE45OB+9xw1cazUEE44TgfvcfGrjAovJxEtig1MRNXBDQQWxEtig1MRNTANReWxEtig1MQNTGBReWxHVig1MQ7zGDQKK2JCvhaMzj74rAGGgr46K+FfxmJDN4wBqK+OivhV8Xj74zBMNu/x34jCn4zzx98bjGG/xGO/EYUfG4++NxjDj4jHRmMJvjcSOeEWBn1/lGMYb/EY+GYwl+Ox8c7jA2O/iMd+Iwk+N/c4s/0gLeHabyb4wRv8RjnxGE3xw/Zxw58Y2gbHXxGPviMJhnJ2H6n644c0d+UxPng6Nsc/EY58RhN8d544c1aZHpzxtG2Ojmcc+JwrGogETf6Y5paY/mP64FxDUvga/EY4a+FT6gJib8o+oxV8URY2wdAdrscnM4j8RhMc3546maBNzHng6BsbHMY4cxhcK41addvxctvriOZraTCvqtMjA0HYxOYxE18LqFZnDRJCjU0cgOZxOjnYJIbYdNz0AwGFBhr4j3+Fr5m0g3kyOQFo+t/piHxJ/ZOGoFsAGZ88dGZGAVB2I/PExbpjl5nRxDDmRyxI1v8ALAXfQYmPXFgqD8V9thf3nG5s3FBAzB6HEvi45HA0WnbEUcxv+WBzNxDFzYO2Ormp2wMGEzH9MdBnbc/vlg8g8Qlcxj74nAyHedo5Y6rxy/LA5m4hHxXnia1Z/wA/TArKIvcR9MQG4k/3GDyA0FGqJ/li6lngu9IE9Wn+sYDYSYLR5nbEXDAAm48unW/XBuwfaHNnpXT3aiOYmfTe+Imm0SVYAmAdJiRE8sE9n6VN6qydXiYFTYiFUg77TIw841x2ojhV2NyfvTzibbXvibyNS4oqoXHkzMUgWYKLkmAAN5wwXKZigpfQAI3KqSATF94wpptDLpMGfCSR6DbY42OYy1apQWmCGFQaiwhQt/8AD8Vj4huMGU2hIwTtC3Kdpq62RFMfhWAJN7DBJ4jUakadWm+ksJIVhEmZMbmfLbHycDq06ZKOxaRKo6yGiwMgD6HFfE6uYVVIVkBkajpktaZgnTzGF5JvQ/FrsrGYpqQk2EAswgW9pn2wJmqCs5CN4tzAttywRkDVzU5ctH35Ow0iLkXgyNpvh/wnsdTFFe+XxlyD4vu3iPO22Dy49grl4B8hlSaHiI8SgreIBFgxi2FvEsg1M+FhcDcH+lrnF/aEDKVKb0RDR3k7yQAbgzNzzGDcnnV7te+y/eEQdeyhmUMAABYgGJ8r41/5G/8AIlYOXp0yoQMYL2uJAMed8Q4dm1zDOrL8is8sQbLy288NqPHKep1XLiiRYsHnwaxtaADMyOWOPw2mzGtlmRUemVIgkMPHJEkEfJ05Y3KtUFpvyZ2vSVixQwAJ3HS/54uzuWfLMoB1akV9WnbUJ0+okYbJwqtSrrTNNNDXYqp+UzAYwBeL87jGp4fkKfdurDwk3BY8gPPa2GeSkIoWzzrNZl1gVKZB6tIPPb1mcD0syoPiSQTyYyPQ/wBcbDjvCEc6MuVUWlpkBwbi5N4IGMj/AKLK1AKjRS2WppMMARJA3gE/l7YaM00BwdgzZqJgmD/XniHf9MFV8mBJUhgLCYE7/wB7b4BNenpIkkxaIA+pE2xRTTEcGmTNeeeI9554BZtrR1vf3xJc3AiR7gfzw3L4FSOUrmCf0x2I/wA/3fHKuYv0jbaPyx2rU5cuc9ccJ0l9HMxj4lL2JJ57W8umKUpORZbeUYhUyzr/AFkYH+whMnkdtgcdb1/n+UYEWkYkzPni7JUwzANtz3nb8sBmReMwDMmP0xxHvG3XFLfMIFv31xOiRJt/fAtRQUmyb1iDMEjryx05jVYzAxPL5llBFNis777e/PbE+H5Eky4Nj6qfrg8kbi7o+ohQQGUtJFpMxN4vYxscNKnZupUdhS0gCSoqHSwHRjEzHPaRileCF2JDnzAXb6C3vONFQoZpQoB1SAJJFo2nwz74zyJdMPpv4ECdn6sFShbTzQqZ9L7bXx1uH+EjTUUqpKgqYdifCu2/KcarKZZqmoVWYEcgQADeeRnF/wDoPpVf6A/yGHTtCtU6EfDcpSIV6a6H6h73A3Bt1scE0Oz/AH1VlrMWsDpUSym27EQAwJImJsBgipSYOwmVpItR2MSwIcmV2I8B588HVeJtVEE+Ei4VIUj/AIgYmbWFhtgU07DaaoqPZvLAaBVqqVNw19J2I8K+IeQOGfdUsvlmqLVLafDrqKZLEyFYlZiT0wtYi3y/SPoOWBe19SOEVT/x6f6rjJW0mZ6TZPjfExTqU3p1NSVXRWUKYjYsoF/SJ5+WO1BlXDBy51GSGpVBf/8AWOd8ZjgvZHMt3dWPDKPBbxabGY3FrwcajM5NqZAcQSJG20kfywZxS6BBt9lGVXL5ZkalU1MZDFlawtvGnyPO/LEeIcWzbmKDgICZaV0wJGpblhI3DD6YlU+7++Yx5r2j4sTXqqABFRpMxsxGGxx5sXJLgjWrxhwyv3uqqihQHFVhp53B3tuB64JzX8QO48TZdWkmG2kkcwUBmPPGYyPjyxqFjPe92BAiAmqfW8YJ4Zwz4ljQNTQGBiE1SQJ5GR1nD8I+fAnN+B/xnjRqJrIUPpAVkUruQxBGxtNzG2GvDApy9EW/wlEeH8JB5E/f/PCvjPBKzooVNWkciJPhM777csN+EOO6pAbaVG77r3QIsIsZHsfPErXHRXfLYTxXjeigrmSBVXXYyQ2onYCwXy8sK8zx2qlJ9BV0EEtA3dgCptItz9SMd7UVYyNTlJUc7/4PX3xgaeZql2FSQLQpEDnFjvhoY1LYs58dG37N0x8OkEgszk6WIualNfPl/PDSpkRmKXdz4zARmBJXUxqOxkD7ukfQWvhZ2cAGXpyOp/8AW5/EPwDl/Zxw+gBVERtHLY9ynJp2BGFk9saPSPMq2ZKBxJMNHvMGbTfC+pnFe1rRFzMj6T6Y9A7Rdm6bd7VRmDu5YQQykljMjkPf6489KElixnSYBgbCwPWDvi0ZJqyUovou1wokgEz+/PHaqjne3T+2B6Y1CCxMCfU4rSgeRPvv74FmPQa/EsgNLKK3eBIB0IAsDnA8UdRfzwircY1d8CqFarFiSsEOeawdt7beWFqV0BIdGiAAQbi4kk3BtPlOIPUSfCG07DUZM+oA/THMXsvbNBRafU88FvlKZo6jU8UiFUTM335WvgKiRKyoAJ/zjzvjS5PO5SkTFMl+ReSPUCLYRtIZKxSUpmjOh+8DblvCVj5vM7iBgOrRJPzKs8hMify/PDnOcQSq+gU6arsCgYGT1JYj8sXnhAQ6SASQZm+i5kgnay9D6YMX+pmn8CUNCFSusAyNQMqdjDDkYB9sChVuVXe9piecCYnGi4bTdW10QHGka5H2bwQbgxF12HTFfFaRrPUfUoZjICyxmdvCum8G9rdcNT8Ck+GcCRqYdmuVmNW3iAvAkH62w4o8OphWTuhJsG7ypKwCSRa/vhVwjJsrVAFqQ3iBYAXhQRv1/XDxKDWOlusgH0MkYlKTTotCCaslwr7MEBVWwuPmaPvMQBMjEs2O/UjW6Mt1ZDcWXzmJnBGXolkKMgI/3UKmB1Ooz62wNnO7XUoKlipGgNqbyGkEm5HTnhL3a7KVqmVcJytVC71K5qatOmQQREybyLg8sOMsLjc35yRc+eM7w3NBqSOVYNpBIXrG0EAjbrhvQbTp+azASxuYMSf7nniyyeGQlj8ovzu+bHXKD/5GOZog1ASBbLJfmJqXg+hwQMoalSqQQUej3bEbqA1aT0MTETNr4GrU6NWKZdXDqtI6KgDBAwIEG8k9L74o2SSFHF+0CUQdJVnt4fXmT0/rg3s7x9a+XUusgux0rGkxCwweZ28sL+1H8LEpUK1anmKq6ELCmSGBKmSJtG+A+xoC5SmB1a/nqvh2o8bQE5cqZt6ueRqZQBkBi4gQFNgIPIAR9MADK001ss1XgkBxAsCeQMm2IUmsPTr64upNcj/cf/2NtiPmyohq55qa95WiBsqgWkiB7nGA7RUULs9OoW1MzMCoEajMAgmYJifLD7tiDVamKZJZNUqo1XMR9IOMXm8q9NjqEXM2i/odsdWONe5HLkd6PRuHcHyhoilTrsy6tZMS2plAvaAIXpg3g3BKlNhVy2moPFoqkCd9LCNQHlf1xhuCZPNU/tBRqsji0Kb2IB2898en9m86tPLUUdlR/FKsCDJdiBfnEH0xGSlF92i0eMl1RTmBm6gMg3idMKfYiqCMdyuUdFmoDJteWMLeZ1HmOZmZw3bO0xYvRmw+cD2xkO33aSpRqUhSRXXuySdLMAdbjcbWvhVb0gvW2E9sFb4I6FJioCYGwBW5vH3R57YweV1szM+tgTLMqkkSGJ8pMHmMH5nthVzFEoaMLcMw1EAltQtECfPDPsRwLvaD1NZU96VsDBCine0EfMfpisXxW+yclyeh7wyqqoqAuFC2DU4I+bdj8x8Z2jYbXlpkc8iuHJOkESW2EvI2J5wNhhNX4OU3zAA/32cDeOdX+WPstwlpJeqDTUF2gmIVSZmCOW+rEpb2VXwYHi2ZrUKhDShfxEEiSCxg2PUGMBUs1qt++eGfbmszZyoVAhVRNx92msiPWcHdjOyq1lL1QptsxZIJNjqiDYcji7SjBSZBNym4oQZisvyix5kchf8APDnhmRmkp00zM3YPPzEX0sByxpk7E5YiVpq7kXPxKkaoEFQGEDEa3ZyqIWjlyEUQJckm5JPPmTiEsl6ReMK2yXDMhSJ8BpudMmQxIA5xO/lhtmOEo8LS7qqPvAqwsfOIU72LYRZHhrwDDF1MKytqJX1KnTOx574Y5bheep1Az5kU5WBSKPW8M7AEADbrhVFfI0m14F3FeAAFWpUqmkEkkEsIkSVCrYBp68jgPiNJnOt5WflXwiAN7HxEb9L42FStmDUZWVWSVhvl8OnxwL3mN5gg4K4q9NKPd06VSqX8JDzUKgzdQnywJIY7YzUWBWuzD8L4qMuZNGlVv4S4aQREix8QjkdpwV/pRGS9MrVZ2LGDpYbQAeZm/th/Vy6QKVJHixL1qelRPyg1NOo2jwop84OFfF+FVqVQU0amrOFMAsslietotuYxuNI170K8jxmpSpVVChQy6SNIEA6gY2jfe++JZLiro+uR3ZF1KzFiJ9b4Ey1N6lZqdRnVkaGFKnqbaORHKRPn541Kdm6jrpFNlQgSrsEkg7kSWJ9hhaHAuOdtcslIBahdzfu0VRF9pNhsOfLAdFTGqCJiCpKxz3UU/wBcK+Lfw8qUEdlXXYAGJg6twQfa8bYe8P4OdKloU6RyEzFxtMz0bFnBV7Sam79x8pksbN1AmbGIb7WoWv8A7hx2jMwJA6KJ2nlBA96a4aV+ButB3IAII06iWtIk6XcILfiwoWpdRdyGuUIYJcDkIDXstMiOvLEGVTL2zyiAziWA3Mz9DGF/8Q8zpo04JEudjEiDywkz1XTm4eNGtJMyG1aRpFz5zBPrgztfnBRzASmiBSiNdZhpYEqCSAbb6cDFjl6iYMuROD/Brv4d8RVch3lRgq6XEmf9s8DzPi9cCcN43SFRZqQAVmYAFxvbT+c9MavJdnqeXrGrTZ9WkpqYoZWWNxpG3dqB5HDNqrfiU7i6KdiR+MdMXctkktC7tb2kytXJZlKdekztSYKoYSSRsAcee9leKU6NMUqiObkhh1JmPPccseh53hjVTIcJ5CksbEcy3NgfVRgJeBuGDK1MmZXVQAgmYuEmxqJsf9XvvgXao1bsCz/FaFCmrutbS0wVCmAJ8RFiB64U8V7Y0Fpnuu8ZnptGoBQAykD/AKr/AC2xle0WWgtqrd4EBiEIUEmTuJgE4y+dzysIiZ5z+mKLE9MR5dtGhoL3j6aetmawAAne2kCSSRvO0Y1vYLgC1u++IQ1GoVAqiR4SNRvJu2wtYfnjLfwxcnPMVOk9xVI2Ok6QARqkc+dseurmGVjDJdr+FJPjeJIqKTyFxyPMnSJ3F7NDatDBeHSJuP8AmA/riGbpJTQkgFzIU2kWgkTtbngZeI1Y2B25VNopTtqE+JvLbYScRpgVaiCotyygjW0fftBQSPCLW622xJt1oqq8gnwtU0XqIbADSH0gPsDJgwOc8/1VZbM5kuFqUECX8atSaPCTtpWJsLkb41HbTiAoZKs5OkKAJG92AAF9748qyvbem4h9YJm5UHeOhn64RRlWlY3JXt1+DctlVI0mmGHQUkItEbP+4xGlkCgKU1gTMNR0reJ2XnA+gwmyKh1FVkMFvAABLKWHifoDH08yMH1OGkgOqsqkgg+h6+d8JyaKUmZ3tjVpo/21OoCRpDpqVdiQFBWD1MYX0e2yd2UckqyaCIABWIYGSTcQJERjSZ7hiZlAtaSoJ8RLeCbSDpIHuQMeR5vMDW0SBJiZ2m35Y7cXHJGmceXljlaNcc/w55L0is9HqH89ZOGHZXigpUGNFUCvWYBXljCKgEfaK33uQb2x5ya46jG37OL/ANypgX1Go0CTu+kWGr8H4D64fJFKIuOTbNPmFSpUQPlKTatEsErrBYKTcUStp5sNr4KHbQrbu1H/AOQj8mog/lhZUy8ZgsUjTquaYHyIYhjlB05OffbC5a6i2tB5a6Y/IZpP/aMQRZm2dKYS/hjeHaT6uTqP5DywC/GwJSmI2NrBtU7WLMbbx74xGe7ZtUaRTANwACTFiARbfabXjBHZzhNStmDUKs7AOwjVZwpKknb5oABPtbE3odbGlbt7RFZULNWSfGyGFA/CpB1Ne2qY8jh0vbXKKV8NVZWR3DkLuRcMBPMzh/l8rURRIuY5JaYsYA5nFJ4vToqDXqAOL+IEtbTyjVp3wZP4X9/AIr5Zbl+LswVkUqCtmqXqxYiTstuQ+uM/Xzi0+8LuAdZuxub9dzYG18V5ztPScMF1EG1y6EjnpgE/WMVf9lHqZZT9sFbxoaMEKCPDKnUSeu3picYP/Iq5pfaIst2ozlN2FKpKl2jXTWGljBJIDE+842HDeN5pl+2Skp5FS31IJ/njL9ouzL5UUa4DQKqhi5BJMyIHL5Tyx6lRrUI1aqQ5TKbliBedy1vW2OlzVJpHLGMrabEFPIPVOoz/AMzbf9K/v1w4ynD0p3iT+Jt/7e2AK/bDKoTqqQJADkNoJIkQwEG2LE4mKxmjUpOvPSwY/kcK7YySQJxjiQem6ue7pwQWEMRBnlIm3yqGN5MDCdeIcOiDX5QC1SoIERaQAPYDnjUNRBnUAZEHrB3E74V53gWWRS7PVpqN9OYrAegGs38hgcUNyaEIXhusEVsuwA+WpV1DVMhgCYkXwRR+HquRUqUXR6gA0KHUwkwzQYY352A2vhXXc60ekapod6EY1KzkgECGcTAQk9RteJxPhc0alVqQpkNDOtRx3TgHwutQeFXkxafe+DVAWzdKhJEO7KZmJmTIsfPUfrgVe0iMG0s5CtpP2dYmb/hSeZvhPke1rmoKJoVgxUkJTNNlIv4i4YFR0Jjywwy3D3pghqp7sR3aowDhTNnkamNwN9h64WvkN/AZQ40KhCrqmNV0qLYEcmAxeeI6RJ0gCPU3WwEbmBhfkKaU0OlTBJZnYyxMnkAYA5AfrJOc43xFqzd2nyix2vvI6EbgzufDsKhwK2GzC9peIqHq0wSw5NESGE2vt0PMXGMxONLxzg/e1Xel4hbUCSDIUAkzeSZMG/6BJXyTI0GPbY47oTTpWcc4NW6NP/CxdWdef/D1OZG+kbhl/UY9fqUiZhqm52Zjua3UOOc7fdXkAuPLf4c8Mq0My71KZpg0GAZwwBLMkCRziTj0Z86ukyULeK2pf+KRBamOo+v15s33HRi+0u7qCPFzFmWntro2kop28O52m5vi/g2o1KfiUixsI/1bHlVK76jtsQBtqI9POeKwJGrdSD/rB+CrO1Pp95RvIUrg1SatOzbfeD/7Ec2WN3H3uu8GIlDAfxg7SmqTQUEJSaDP3nkSSOg2HqeuEX8PslScVXem9Vl8MBQVVSrsW3kkhGFhaPPAnb6sWzdfxAE1XM+jHDL+HLMKOYMax4ua2/7vVH3on/Em388dLS9OiEXczcZHNpl0FJUZUB2ei5g6kkatPVlG/PDbhatmAajPqSZXwgLIJ+UCNrjAPxn2v+HUX7X8M/8A3az8jn/ZR7eow2yFQ/Ao0sIpauck6STOoTva+ORr9WdN+DyjtpXJqU1ufAWPu5ifpjH568eEm9rG52MWv6YZcT4g7kvUADWBBXSLDkLRgejVhWqqxLKIABtqYbjzAn3IxXCqasjkfIW5jhzpGtGWdtSss+ki+PQ+AZFjl8soUsugE2kDXUZjyeLNzUevPAnZIhMs1Wq9QO7GDBYBVMcwVEtqN4xpuGcVyFUqKtBZpaT3wZV1FQfIBbrsDEA7Ypkny0CEOOwEIQ9VimmVcyUCk6mjc5emfvfiPrzwTwnLmqhIc2aLVGjYH7uaI5+Xp1vp5CjLdzAQ7CnUqAhZmJDm+20YIoIUEBqnXxVGY/VpOOdyL8S3h/YLL0BKqzubanIJjyEAKPbDfJ1AkC509DHLmBY++Jipffn68xy5WO1oxambBHiAjeViNiSfS2+ByT30bi1oMXMBgQZ62BBibYjmaKODrRWF5DDVj6lVRog7CIHIb4+zNd1H2SrMTL7QOU4ZyflipL4E7dictVAZA1ObgoTB89JmcE0spXoLFKsHQbIySQANhH8owbSzZcLP3kmR8s+RtP0xNgCsWiOcR+dj72wryeBlAwfbrPvXytQkz3el9IM6TNP5lpyiGKg+epPlBnDXLVBBe3yg6oyA2zCt87GRZ/vC286yJT9ol1ZKoLFRTIUmCgK6LISKdBb0yIpI5815lcLzQOXRtQB7g3L5NWEUaL/NUQuu03DAfM1tMV8E/LEfbqnqLGdV18WpnuA6x3hABMrsq8r7DGMCaTqUkEdN+XP2xve3MMXYmZ+9LPtUa2tgAbEeFBFrEgYwdWsLjy6+TYtB6OefYzyHbLN0o012ItZ4cfd/FJ64Mz/FK+bKvVZWXT4VGyki507Ez54y0wf31P8ATG77P0KJyqNUSSJBaejHz6YaVLZk2w7s3n1oUHBAI1ybAAqVvIG+2AuN16dVGOQd2dgtN6Ynu1SDEFgAgGx09cafgvCaVRW15eUJUqdUMdIAkbWEDnhxX7G0XZjTrOhczpMFQxM2FiOm+Oe/dZ0L7TK9gaIy+XKVStOqahmCCGUABLkbC8CbYC4pxuutZlp1akTACDLsCJIsruHaeuxO1gMPM/wA0qop99Sabm51jz0Qbe4wm4ShzFWqtVQtGmkglUL94WhY1AgWVjtMX6YLdtyYUukhXXoM+YHhJYuBqK5oXmLvTfRbaAIGwJAk53tDxj/VUyYF2NhLCBpsY0rFo22m19N2xzAIqCkNBUjvGYb6JIRWmRuRP3vbHnLN7+uHw+/fwTy+3Qbl+IVFBIeB0tcm2+HfZbJVM3W1ONSUvEZFmb7q+5EnyGMzVq22jGn7N8eXL5UjU2o1GOlaaNIIUCWYgjnth56VpbFx7dN6DMjmKpzkVWdX1ElDq07EgEA/LON0mYSoSlRQ3/KLqDsTz98YnglGpnqZlippTpqySxZpJU8woWLemG3BOzoWgadcsrlyW0OQGAjQSRZl6A/TE8uSvc/x5K4sSftT3+ENFJTNDu9P+ExJMsDFRDG/vhv2a7RLqYss1KXeeCmslxTCU1KwN2Nt7egwqy/DadOp3iE/Jo0gyoEzMESCTcmb4zfEaOZXLVa1NmQ0qzq9SmSti6OoBBB+Zvz6YmpKatDSi8bpiztf2drCrVrODpdmYmCApLElJ5xO43w3/h4rrl6oTSwNRlMlh/4deSsPvxfzwky38QOILA+KqNyOvS8+zKcaGn2izjMpKUmMK5IRVlTVptJ0xJ+zC+fnzrJS40yUXG7NQM64bU1Pnq8LofvZurzCnl/6fMnDapnUXLopgOtJBpJgqCoAkAwdtpx5tS7a1R9maOpjNMaGYeLuqqCzA3l5wg7Tdoatas7gQrRKyYEAAAG2ygD64msLlpjvKl0enoy1B4BqBOkGRcxMR1gE4yXaTs7Xpl2pUTBv9mrBo5yNj7YyOV7R1hVp1A+lkMjSB0IkjnYxJw/z38Rs5pUGoJBvChTbYyMBY3jloPqKa2ivN5kU17pSCkAC8ODHTkD5zN8VUs/AKiQDbZbgT0jl13xl6FT7Q23PMzHvhhSa+/y787+uNlTvQMe1sc1M1T09CJMlBBOkWsCd/PriNLPvH+NpFoE1doG8PG84BrVBpN+XrH98MeEceSlT0mg1STOpXVRsLQV8sJGTHlFI9XpC0wdvfbpM7r8oJHXFwe55+vUEzymPFuRAwHRblFtraSLNEQLbGYiBzJxYlUgXg8x9AbSYOxuCAOmOYsE8MfxT1X9DO9jz6YYk3HuP39MKcpUioB6i5P8A/XiO2GVQ7HoR05254NgIiqNSWmdQ1Ei0X53M+X6YtpSVAO+1p9LTgMVRquY+0j1ke5O3lt5YKptv5E/rjWY8k4l2rZ6lRAgAYOpbU2uD3g8VRpcjxjwqUFo2tjQdls6O4o0+8CsEKAd9SQj7KqogPSZhdAfCTe5sNJy/HeHBa1YqDIdw22+tiIvIBEcotirg3EalEBkYq8mD0nlfliksrWxOG6NN2yUvTDiX1Ux4hreZFJgDUcCQb2RQp8jIxiuCdn62ZfRSXUSJJNlUbSzbC8j198a4drHKENULTSbWXM3kgz0EEHAed4uzAJSIRVRBKAqT4SdJEwQCx9ycV9bjEk8VsWZ3sPWpCWB530+H733gY5jGh7GcIFQfagxSk6QPCS1SBcX5iegwRwjt2EREaahC+IzBHz2JJgyAvSLzywfwftBrqMG0gGWWAF63JHMDncgTEmMF/UKqfYFi3+ho6tVFRlYxLJTP2ndkCoxC6WsQQVICAzykmcVvn5BI782qP9nVpVBOoU9KjWdvnAiAZm9sIOJdrQrOKT3K0oOwGhndh5Sp2OwucKMz22DiBSSqX71ArUqfiBZXTxFfksQR95oPTASbHtVZoci4pVMwtRVqk1SZqmlTYhVoDwho1Ke8JLAxPIahhd2wzTUmAQBVcsW0CzEALfrAAHsI2xGl2n7hiHp09VWqlWsNBCKjBVZQDJLwFJPyyI5YV9quIh6zNJ3M+dyAB6QPr5YnkuWkUx62ZbtHWYkapIaSPWd/z54RZel9ooMEE+eLuJli8klgTbp7eQ2GLuF5RWMtJgxHKfXytjsVYsWzkd5MmifHQPBNxI/8vnzuIwAMwGgFdidulvTF3aFvGANgot09cN+w+ey9Faz16T1NQC2VSqpuZBM3McuQxsD440HKuU2aTs3mWp5WnoNEA6idZqqdRdtyAVGwH0w9GfJYiaR3sK66hAO4K7YQU+0FGmgp0qlWmFkBNPhILFjqDUzfxEQDsBi7ivamiTrR6VSNYVKiAFQVbR4zcCSJHMA455Qm5Ov+/wAHVGcFFJ/8/keNWeJ7tm3+Rqb2A5GVv5YSZrNs3eZIl0TNKa7FkHeUmRl8OnVcEUuZ54hwriyVaQesMrTJdlUaCVICoRBUwG8Vz6YDr8SpU+J0mqle5XLEQhbSdauQFIBaCSOWBByTr9/75DNRcb/b+9IWcP7OMlRGNTSQ03XVsbSoNgReb741OWrKahcAhQCoHhAMNvcRygC9jjWN2ZyLsmkMWcHTNXSG8BJ0hvmgRMAxIPLAi/wty9gKtdbE/OjQWJkDwgkXN+eKeqn2Q4NdHm3aCkUzaaAwIZNJYjXMyNJAAIBt1sJwn4ozUqrKyw6nxA33vMXB3x6xmP4Vo+lmzFW2xdUbTBsZ1c/LHkPaCuz5h3Zy5JKhjuRT8Cz5woxaE1JqiUotW2BmxkG/KOu/88TrUyw7ywm256emKUcwR+5H9pGC8quqmQCR0HUgH9++DPWxY7BFbu2M3/e+LxxKALA9fPpiNdwVvJsRfcGfpgOlTkwP3GBSltjcmtIb5VjUH4ZvtI36++LBRYWBWB5/pgLJzpImNN5/lH88FZTLhgSxvP8ATEZe22VWz0vN1uIuhZEpUQT4Q7zUMRMFvAtx8pK4T0e2+YoNpzVLVe5jSxjV/wBLG/MEDB7Nm2TSdarzJhZ/5jvGKAtKmsMTVM3Vfk/6p+b2GFuHVDVLuzScE7Q08zD0z94AqbEGBNpNr7iMaWo1jjxmtwdS5eg5pNMgGYF5hXXxAeoPrhh/2kztAeKo5Xq0Oh8tV/pM4R4L+1h9WvuR6bUGlnIIlmVoA9pMXPqbfS5QeNcmADMk2AgczAAx5V/9WKi6tVJHOmAZYLPKVkz9eUYoo9qa+fqKiuzVW8K0UUgGZJOnY9JJ5bc8L6E12MssX0G9q8pUFepXVS1FjqWqsMkFRJtJXncjljL8UrsHAYHVFwZm+0ixHlMY9Uz+UzOW4fWGdAqPWBSUj7JAkzUIERsIUHeJG+PK6mT7xy2r7NW8J2LR58sUTilcvAjt6iTSkoiB5H3H5DF2Z4kEUE7DeJnawx0hYM+ERv7YzeZ4izEgEhTyHMeftiWOHqvfQ2SfBDbL51WBqXEb+R5YPfiIKTNpm25Pl/TGVGcYLpB8O0QP6YtPFDp0gKNrgbEc/XFpfT2yay6NJmqQlDqOogj8ufth3wHMrRTMVTT1ulNSnzCCTyIkiRbGEfjLFdMe53wTleNlFeB80Wk3AEEE9OmFWCffwH1IG27R8WVlV9AC/OoJ1N4lX5iZvy6Wxjc/xUvESABAHQdbeeBs1n6lZvEYmNyYAVYAv5CMRyJJDiASY8RiwH4ehvvjpxYOPul2SyZE9R6CsvVVqbakDNqGlpPSNIHK9yZ8sF8Py4WYMn3+vkcJssx1BdxsPKeY/XD7IKSASbDr5YT6l0qGwq2KOJZMltQ2Nt/18uWCcpl/ELQFERvdjJ84Aw2q8ODA2m2BEy3dIS1gegPhk8r+2IepyjSLenTtlDJprEjfqLwDuOknH2UY6mckEltz4ha3MQedsXK0wFaw6Ai/LlbEEoMd9M9ORP8ATAtrT7Bxvo3HZ51GXC6oJYs2lVi8cojYfnjD9qKx+PEnTCoAwHRbMANutsC53jrfIEUAbaTBDD71tz69BiptLqtWoxNRnOo7+EDaOpOOrFB/c0TyT1xTLMtxRpgO2tlgspOskGRedsP+E9pc3lahZarOukmHJKC0bTEg8jbGfpZSidJBdWJAsNp577QfyODcgt9DMWUs4IPIC3i8z52wv1EkloXEmzSUOIV86mpszTphLKGGkeLeIMTO9jjDZ3hwSs9PVJRiD6gxv0n8sPeJAU6Xh8Mg2HITy+u+EIpiQAZmbjmefrhMU21a6GnHYLmKJW4mDz/lj5cwdOkWkzgzNrKcxG398ACWFhte3THRF8lbJNU9DmnlVZbxIkQTv6nrgTP5LQdS2H6fygzgnJZldIki3LpfFHFM0XsLSRbHPFyU68HVNQ4WUUHC/KY9cQq1yTvHvGLqOSAIn3vzxOB94An1xVtWRSbVHutTiuoMHVLiSQ2oG99lwkzHBcvVGpT3ZPNSNJ9tv0OGNGgFEALp1GNNNlW5B5mXPiueZnpiqnSGqQVkqpkFZcGJLJuAD1E44ItHW0KaXYusamksun8QkyPIdffDWtw6llfs6E1K5EN4WJU77iwgQemOu4KlQSBt4Cdwb2n9Di3hIpByaQiVAYGZFwdjeSRufzxZK9knoRZnhmTzTd3m6Qo5g3DAGmXETKtGlrbg3EG2DOFdljkq1KrQAdabhmUQrkc7kwTHUjDisiltSgFx943AEyRMWHXT747liXUMXV97rsCDsoG8XvM2w7zcUJ6fIxfbLt3m8y5pwcsiNIUmJsY2GpyQeUjnjMNmCiSywd5XxKekET+Yx6F2m4ZTd3NVEICrp3LtuDpAvb1wr7Y9kqq5JPg2ppQ0LUqUgCtV2CglqlQkmpBJIUlQOQtgRlDLUZIaUJQXJM8zz3EGqGGMDoP54jQKfig852PoRywIVjF1KnueX8sd8IqOkjjlvsLel1WZ2PL2i2BjlhNjbHXzJ0RJk73tHSMVjNeX0w+vIlOtETR+mJao/l/XF2ToNWcU0Eyf3+v1ONfxbsNTo5cVGdg7WCecbE+XO0YlLJGLorGEmrMaM0cTOaERET0xc/B2HMYY1f4f58KH+ErFSJBVdViJ+7JHocVsnQop1gLSSPIkYd5HPqQFv57c+Q98Jczw2rStUpVEP++jL+oGJ5PMwRtf9/XHLlx8y+OfHRsKTD/LFOdrMgBVGeTcL6c+mI5bOhuYj13jmMAUOINVrMAzpCm/SCIMbf544sEHyo6cklxGWazAo3dGCwoJAkanUHTNpIGLM5IpsQbgbkHkJO2xjni3s3w6vmndRUWEAJLpO7QBZh5n2w14zwCtQoPUY02ABkDVefIiYP5Y65RpnPGVo83zLKWPMzMxE+ZxGhRZ4APhW/kP88VObnzxPJ1CoMbn9Oc3x0TtR0SjTew7Ko1KqoMWEzvaf2MXZesLmJN/QGdz+eLs5TLUUdQDpEWn9wDhXl673hbqCTysPXf0xxRXqq/PR0yah2PM0e8pEKVJOwJiBPL2i20YXLk/DB/xASSLQVIEQZ3kEYDoErK/KeV+vn+dsG0WYQSwJHnf1vtjcXjVIyqWyFWmDTJMrymOd9/ob4XZWr3bGYIIifXnjQZ7ilTSULBVYQSFHi5XIxnKqaTH7/yxfHG40ycnxlaK2SG8N46fvbBj11LKZkhb4HqQIKNuL7iDiqlU0m43w7jYiYc7QSW5kRbaOfkcVV6l7AHztvi1KXe7WAOAa1AqxU7g4SKTdeR5Wt+D3o1V1MVZWkBp1szEXEk/IBYfnPIm12JvcjSQfCjCVMjU/wAxa0hfrfFeZUikHLsTZdNgu8/KABNo9MAZnOkVMspVW7xiNRHiX7NflIi5k3MnHmrZ2jCoCZ1a4IaNSoogibFdgPxHc3xKhSRz8ysZuACIB2Bn22MHAVKqO8ACKPklr6jKsLmbwBHucN6dEimra2MhRpJGkRaQI3wX8mRfllAUbedrH26eWKtwR4gASIIC2IMW3VfobYspUtO07k3M3N8DMQvyqB9oo/8AMVk353OJmMz26DFKS0yskKQCSICmdSkHVOwsZjCulxBijA94NC3IZ2ULpIIKmYB0xcmAN8MP4hZUKmXuxK6xLGSflNz1xiqOfZlAYyCCCD+5x2Y43FMhJ1I+43XpOCFVHcWk2I9+f1xmqmoSCCCev9MPKSRUfzJ/XHWQAkQItblfy/pjvTs46ozyrjpWTAHpgrNkTAUL6T/MnDXsNk1qZpQ4mNrkQSQJtzE2xpe1WGPudGy7C9kjSAeqtyLhl+kG4MdLX9Bhb2m4q1Ws0gqElVU7gA8/M749HWloAUEwBz3x532/ohK2pbFk1HpIJE/kMcWGfLJbOrLHjCkLuBZdq1cCDpUiSBNyQFEeZx6gufzMNozNVZnkjQT+GUkeV8ZvsLlVXKKwF3uxPM40Ki49Y9oxeUm2SjGlsnwDNHuSatbU9Ryx75KjELMJ4gTHgAMdScK+2FOm6pTSjl2d2Euig6Vkblo0kkjnzwxBvgPiufakkqAf+aY/XAU3dhcFVF57B0lEItZFmfko1VmLfKQT7YRUcjlHzTUEptrpArVqWRWYQbIJII2uTzwTwymarAF2Qd27QkLJUpEsBqjxHY4WdlhOYqHa9T3ipFybkwN8Lk1FsMNuvBoeHcEGXL905UMQYhWiBG7CeZ2PPEOMZCvXoNTaqATJlUiQDKj5ucCTg5KhjFhxxvJNPbOr04s82z38Nq6qCjq5tKgQZ587gYzud4RUoOUcAkAGVnwztuBfHsmaYwLm55EjYeWPG+0FYnMEyZnr5C+OrHllPTOeeOMNoY0iTl2AEGLRvsDNz7YR5jMN1ItBvvH640HCTrpSw8rWt7Yz2fpwSOhI+hw303cv3Fz+CmpWLb79eZ9cE5biJ1AVTrSbg8/fcfXC/BtKiNQtyH5jHTOqtkI3dIZ53PawAihVWQq7zJksT1J/KMD5Y7FgGvcEciOu9sDZs6Ssc1/tgikIHoJ/f0xzdLRft0zmco0pEBlgDYqw+ljgLNAGIM+xw1qZRWUzvvI3xyRTVVCqwY3DKDy67jDxldPyTaB8pUUCZuPzA/TAnEquqoSPL9P3bBmcyS6VcDTqBJAJjflMn88K6hvgwSvkGUnXE//Z"/>
          <p:cNvSpPr>
            <a:spLocks noChangeAspect="1" noChangeArrowheads="1"/>
          </p:cNvSpPr>
          <p:nvPr/>
        </p:nvSpPr>
        <p:spPr bwMode="auto">
          <a:xfrm>
            <a:off x="0" y="-863600"/>
            <a:ext cx="2552700" cy="17907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http://images.forbes.com/media/2009/04/01/livable_cities_bethesda_maryland.jpg"/>
          <p:cNvPicPr>
            <a:picLocks noChangeAspect="1" noChangeArrowheads="1"/>
          </p:cNvPicPr>
          <p:nvPr/>
        </p:nvPicPr>
        <p:blipFill>
          <a:blip r:embed="rId3" cstate="print"/>
          <a:srcRect/>
          <a:stretch>
            <a:fillRect/>
          </a:stretch>
        </p:blipFill>
        <p:spPr bwMode="auto">
          <a:xfrm>
            <a:off x="3346450" y="2528207"/>
            <a:ext cx="3425825" cy="239807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3</a:t>
            </a:r>
            <a:r>
              <a:rPr lang="en-US" dirty="0" smtClean="0"/>
              <a:t> – Internal Assessment Geography</a:t>
            </a:r>
            <a:endParaRPr lang="en-US" dirty="0"/>
          </a:p>
        </p:txBody>
      </p:sp>
      <p:sp>
        <p:nvSpPr>
          <p:cNvPr id="3" name="Content Placeholder 2"/>
          <p:cNvSpPr>
            <a:spLocks noGrp="1"/>
          </p:cNvSpPr>
          <p:nvPr>
            <p:ph idx="1"/>
          </p:nvPr>
        </p:nvSpPr>
        <p:spPr>
          <a:xfrm>
            <a:off x="5208953" y="1925912"/>
            <a:ext cx="3925038" cy="3287854"/>
          </a:xfrm>
        </p:spPr>
        <p:txBody>
          <a:bodyPr/>
          <a:lstStyle/>
          <a:p>
            <a:pPr marL="0" indent="0">
              <a:buNone/>
            </a:pPr>
            <a:r>
              <a:rPr lang="en-US" dirty="0" smtClean="0"/>
              <a:t>My Internal Assessment Fieldwork needs to refer to secondary maps from the United States Geological Survey (USGS).  </a:t>
            </a:r>
            <a:endParaRPr lang="en-US" dirty="0"/>
          </a:p>
        </p:txBody>
      </p:sp>
      <p:pic>
        <p:nvPicPr>
          <p:cNvPr id="6" name="Picture 5"/>
          <p:cNvPicPr>
            <a:picLocks noChangeAspect="1"/>
          </p:cNvPicPr>
          <p:nvPr/>
        </p:nvPicPr>
        <p:blipFill>
          <a:blip r:embed="rId3"/>
          <a:stretch>
            <a:fillRect/>
          </a:stretch>
        </p:blipFill>
        <p:spPr>
          <a:xfrm>
            <a:off x="1466180" y="1651000"/>
            <a:ext cx="3355975" cy="3781380"/>
          </a:xfrm>
          <a:prstGeom prst="rect">
            <a:avLst/>
          </a:prstGeom>
        </p:spPr>
      </p:pic>
    </p:spTree>
    <p:extLst>
      <p:ext uri="{BB962C8B-B14F-4D97-AF65-F5344CB8AC3E}">
        <p14:creationId xmlns:p14="http://schemas.microsoft.com/office/powerpoint/2010/main" val="424629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Government Maps are useful!</a:t>
            </a:r>
            <a:endParaRPr lang="en-US" dirty="0"/>
          </a:p>
        </p:txBody>
      </p:sp>
      <p:sp>
        <p:nvSpPr>
          <p:cNvPr id="4" name="Content Placeholder 3"/>
          <p:cNvSpPr>
            <a:spLocks noGrp="1"/>
          </p:cNvSpPr>
          <p:nvPr>
            <p:ph sz="quarter" idx="13"/>
          </p:nvPr>
        </p:nvSpPr>
        <p:spPr>
          <a:xfrm>
            <a:off x="5745707" y="2487096"/>
            <a:ext cx="3760787" cy="2782887"/>
          </a:xfrm>
        </p:spPr>
        <p:txBody>
          <a:bodyPr/>
          <a:lstStyle/>
          <a:p>
            <a:pPr lvl="1" indent="-355600">
              <a:lnSpc>
                <a:spcPct val="100000"/>
              </a:lnSpc>
              <a:spcBef>
                <a:spcPct val="100000"/>
              </a:spcBef>
              <a:buClr>
                <a:srgbClr val="004B8D"/>
              </a:buClr>
            </a:pPr>
            <a:r>
              <a:rPr lang="en-US" sz="4000" b="1" dirty="0" smtClean="0"/>
              <a:t>Free maps aren’t “copywrite” free</a:t>
            </a:r>
            <a:endParaRPr lang="en-US" sz="4000" b="1" dirty="0"/>
          </a:p>
        </p:txBody>
      </p:sp>
      <p:sp>
        <p:nvSpPr>
          <p:cNvPr id="5" name="Title 4"/>
          <p:cNvSpPr>
            <a:spLocks noGrp="1"/>
          </p:cNvSpPr>
          <p:nvPr>
            <p:ph type="title"/>
          </p:nvPr>
        </p:nvSpPr>
        <p:spPr/>
        <p:txBody>
          <a:bodyPr/>
          <a:lstStyle/>
          <a:p>
            <a:r>
              <a:rPr lang="en-US" dirty="0" smtClean="0"/>
              <a:t>Scenario </a:t>
            </a:r>
            <a:r>
              <a:rPr lang="en-US" dirty="0"/>
              <a:t>3</a:t>
            </a:r>
            <a:r>
              <a:rPr lang="en-US" dirty="0" smtClean="0"/>
              <a:t> – Internal Assessment - Geography</a:t>
            </a:r>
            <a:endParaRPr lang="en-US" dirty="0"/>
          </a:p>
        </p:txBody>
      </p:sp>
      <p:pic>
        <p:nvPicPr>
          <p:cNvPr id="6" name="Picture 5"/>
          <p:cNvPicPr>
            <a:picLocks noChangeAspect="1"/>
          </p:cNvPicPr>
          <p:nvPr/>
        </p:nvPicPr>
        <p:blipFill>
          <a:blip r:embed="rId3"/>
          <a:stretch>
            <a:fillRect/>
          </a:stretch>
        </p:blipFill>
        <p:spPr>
          <a:xfrm>
            <a:off x="641445" y="2460108"/>
            <a:ext cx="4443713" cy="3699391"/>
          </a:xfrm>
          <a:prstGeom prst="rect">
            <a:avLst/>
          </a:prstGeom>
        </p:spPr>
      </p:pic>
    </p:spTree>
    <p:extLst>
      <p:ext uri="{BB962C8B-B14F-4D97-AF65-F5344CB8AC3E}">
        <p14:creationId xmlns:p14="http://schemas.microsoft.com/office/powerpoint/2010/main" val="385810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Academic Honesty/Copywrite/Fair Use</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514137166"/>
              </p:ext>
            </p:extLst>
          </p:nvPr>
        </p:nvGraphicFramePr>
        <p:xfrm>
          <a:off x="641445" y="1753099"/>
          <a:ext cx="8617113" cy="3505200"/>
        </p:xfrm>
        <a:graphic>
          <a:graphicData uri="http://schemas.openxmlformats.org/drawingml/2006/table">
            <a:tbl>
              <a:tblPr firstRow="1" bandRow="1">
                <a:tableStyleId>{5C22544A-7EE6-4342-B048-85BDC9FD1C3A}</a:tableStyleId>
              </a:tblPr>
              <a:tblGrid>
                <a:gridCol w="2872371"/>
                <a:gridCol w="2872371"/>
                <a:gridCol w="2872371"/>
              </a:tblGrid>
              <a:tr h="326741">
                <a:tc>
                  <a:txBody>
                    <a:bodyPr/>
                    <a:lstStyle/>
                    <a:p>
                      <a:r>
                        <a:rPr lang="en-US" dirty="0" smtClean="0"/>
                        <a:t>Academic</a:t>
                      </a:r>
                      <a:r>
                        <a:rPr lang="en-US" baseline="0" dirty="0" smtClean="0"/>
                        <a:t> Honesty</a:t>
                      </a:r>
                      <a:endParaRPr lang="en-US" dirty="0"/>
                    </a:p>
                  </a:txBody>
                  <a:tcPr/>
                </a:tc>
                <a:tc>
                  <a:txBody>
                    <a:bodyPr/>
                    <a:lstStyle/>
                    <a:p>
                      <a:r>
                        <a:rPr lang="en-US" dirty="0" smtClean="0"/>
                        <a:t>Copy Write</a:t>
                      </a:r>
                      <a:endParaRPr lang="en-US" dirty="0"/>
                    </a:p>
                  </a:txBody>
                  <a:tcPr/>
                </a:tc>
                <a:tc>
                  <a:txBody>
                    <a:bodyPr/>
                    <a:lstStyle/>
                    <a:p>
                      <a:r>
                        <a:rPr lang="en-US" dirty="0" smtClean="0"/>
                        <a:t>Fair Use Policy</a:t>
                      </a:r>
                      <a:endParaRPr lang="en-US" dirty="0"/>
                    </a:p>
                  </a:txBody>
                  <a:tcPr/>
                </a:tc>
              </a:tr>
              <a:tr h="370840">
                <a:tc>
                  <a:txBody>
                    <a:bodyPr/>
                    <a:lstStyle/>
                    <a:p>
                      <a:endParaRPr lang="en-US" dirty="0"/>
                    </a:p>
                  </a:txBody>
                  <a:tcPr/>
                </a:tc>
                <a:tc>
                  <a:txBody>
                    <a:bodyPr/>
                    <a:lstStyle/>
                    <a:p>
                      <a:pPr algn="ctr"/>
                      <a:r>
                        <a:rPr lang="en-US" sz="20000" dirty="0" smtClean="0"/>
                        <a:t>©</a:t>
                      </a:r>
                      <a:endParaRPr lang="en-US" sz="20000" dirty="0"/>
                    </a:p>
                  </a:txBody>
                  <a:tcPr/>
                </a:tc>
                <a:tc>
                  <a:txBody>
                    <a:bodyPr/>
                    <a:lstStyle/>
                    <a:p>
                      <a:endParaRPr lang="en-US" dirty="0"/>
                    </a:p>
                  </a:txBody>
                  <a:tcPr/>
                </a:tc>
              </a:tr>
            </a:tbl>
          </a:graphicData>
        </a:graphic>
      </p:graphicFrame>
      <p:pic>
        <p:nvPicPr>
          <p:cNvPr id="8" name="Picture 7"/>
          <p:cNvPicPr>
            <a:picLocks noChangeAspect="1"/>
          </p:cNvPicPr>
          <p:nvPr/>
        </p:nvPicPr>
        <p:blipFill>
          <a:blip r:embed="rId3"/>
          <a:stretch>
            <a:fillRect/>
          </a:stretch>
        </p:blipFill>
        <p:spPr>
          <a:xfrm>
            <a:off x="641445" y="2117292"/>
            <a:ext cx="2896218" cy="2896218"/>
          </a:xfrm>
          <a:prstGeom prst="rect">
            <a:avLst/>
          </a:prstGeom>
        </p:spPr>
      </p:pic>
      <p:pic>
        <p:nvPicPr>
          <p:cNvPr id="10" name="Picture 9"/>
          <p:cNvPicPr>
            <a:picLocks noChangeAspect="1"/>
          </p:cNvPicPr>
          <p:nvPr/>
        </p:nvPicPr>
        <p:blipFill>
          <a:blip r:embed="rId4"/>
          <a:stretch>
            <a:fillRect/>
          </a:stretch>
        </p:blipFill>
        <p:spPr>
          <a:xfrm>
            <a:off x="7001123" y="2249512"/>
            <a:ext cx="1872609" cy="27639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a:t>
            </a:r>
            <a:br>
              <a:rPr lang="en-US" dirty="0"/>
            </a:br>
            <a:endParaRPr lang="en-US" dirty="0"/>
          </a:p>
        </p:txBody>
      </p:sp>
      <p:sp>
        <p:nvSpPr>
          <p:cNvPr id="3" name="Content Placeholder 2"/>
          <p:cNvSpPr>
            <a:spLocks noGrp="1"/>
          </p:cNvSpPr>
          <p:nvPr>
            <p:ph idx="1"/>
          </p:nvPr>
        </p:nvSpPr>
        <p:spPr>
          <a:xfrm>
            <a:off x="5167872" y="1746913"/>
            <a:ext cx="4128527" cy="3930556"/>
          </a:xfrm>
        </p:spPr>
        <p:txBody>
          <a:bodyPr/>
          <a:lstStyle/>
          <a:p>
            <a:pPr marL="0" indent="0">
              <a:buNone/>
            </a:pPr>
            <a:r>
              <a:rPr lang="en-US" dirty="0" smtClean="0"/>
              <a:t>Plagiarism </a:t>
            </a:r>
            <a:r>
              <a:rPr lang="en-US" dirty="0"/>
              <a:t>is representing someone else’s ideas, words, statements, or other work as one’s own without proper acknowledgment or citation. 	</a:t>
            </a:r>
          </a:p>
          <a:p>
            <a:pPr marL="0" indent="0">
              <a:buNone/>
            </a:pPr>
            <a:endParaRPr lang="en-US" dirty="0"/>
          </a:p>
        </p:txBody>
      </p:sp>
      <p:pic>
        <p:nvPicPr>
          <p:cNvPr id="5" name="Picture 4"/>
          <p:cNvPicPr>
            <a:picLocks noChangeAspect="1"/>
          </p:cNvPicPr>
          <p:nvPr/>
        </p:nvPicPr>
        <p:blipFill>
          <a:blip r:embed="rId3"/>
          <a:stretch>
            <a:fillRect/>
          </a:stretch>
        </p:blipFill>
        <p:spPr>
          <a:xfrm>
            <a:off x="406697" y="1488728"/>
            <a:ext cx="4449764" cy="4449764"/>
          </a:xfrm>
          <a:prstGeom prst="rect">
            <a:avLst/>
          </a:prstGeom>
        </p:spPr>
      </p:pic>
    </p:spTree>
    <p:extLst>
      <p:ext uri="{BB962C8B-B14F-4D97-AF65-F5344CB8AC3E}">
        <p14:creationId xmlns:p14="http://schemas.microsoft.com/office/powerpoint/2010/main" val="163598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0828" y="334900"/>
            <a:ext cx="8654955" cy="715963"/>
          </a:xfrm>
        </p:spPr>
        <p:txBody>
          <a:bodyPr/>
          <a:lstStyle/>
          <a:p>
            <a:r>
              <a:rPr lang="en-US" dirty="0" smtClean="0"/>
              <a:t>Ignorance is no excuse!</a:t>
            </a:r>
            <a:endParaRPr lang="en-US" dirty="0"/>
          </a:p>
        </p:txBody>
      </p:sp>
      <p:pic>
        <p:nvPicPr>
          <p:cNvPr id="7" name="Picture 6"/>
          <p:cNvPicPr>
            <a:picLocks noChangeAspect="1"/>
          </p:cNvPicPr>
          <p:nvPr/>
        </p:nvPicPr>
        <p:blipFill>
          <a:blip r:embed="rId3"/>
          <a:stretch>
            <a:fillRect/>
          </a:stretch>
        </p:blipFill>
        <p:spPr>
          <a:xfrm>
            <a:off x="689325" y="1028972"/>
            <a:ext cx="5128449" cy="5128449"/>
          </a:xfrm>
          <a:prstGeom prst="rect">
            <a:avLst/>
          </a:prstGeom>
        </p:spPr>
      </p:pic>
      <p:sp>
        <p:nvSpPr>
          <p:cNvPr id="9" name="Content Placeholder 2"/>
          <p:cNvSpPr>
            <a:spLocks noGrp="1"/>
          </p:cNvSpPr>
          <p:nvPr>
            <p:ph idx="1"/>
          </p:nvPr>
        </p:nvSpPr>
        <p:spPr>
          <a:xfrm>
            <a:off x="5167872" y="1970374"/>
            <a:ext cx="4128527" cy="3159767"/>
          </a:xfrm>
        </p:spPr>
        <p:txBody>
          <a:bodyPr/>
          <a:lstStyle/>
          <a:p>
            <a:pPr marL="0" indent="0">
              <a:buNone/>
            </a:pPr>
            <a:r>
              <a:rPr lang="en-US" dirty="0" smtClean="0"/>
              <a:t>Extended Essay</a:t>
            </a:r>
          </a:p>
          <a:p>
            <a:pPr marL="0" indent="0">
              <a:buNone/>
            </a:pPr>
            <a:r>
              <a:rPr lang="en-US" dirty="0" smtClean="0"/>
              <a:t>Creativity, Action Service</a:t>
            </a:r>
          </a:p>
          <a:p>
            <a:pPr marL="0" indent="0">
              <a:buNone/>
            </a:pPr>
            <a:r>
              <a:rPr lang="en-US" dirty="0" smtClean="0"/>
              <a:t>Internal Assessment - Geography</a:t>
            </a:r>
            <a:r>
              <a:rPr lang="en-US" dirty="0"/>
              <a:t>	</a:t>
            </a:r>
          </a:p>
          <a:p>
            <a:pPr marL="0" indent="0">
              <a:buNone/>
            </a:pPr>
            <a:endParaRPr lang="en-US" dirty="0"/>
          </a:p>
        </p:txBody>
      </p:sp>
    </p:spTree>
    <p:extLst>
      <p:ext uri="{BB962C8B-B14F-4D97-AF65-F5344CB8AC3E}">
        <p14:creationId xmlns:p14="http://schemas.microsoft.com/office/powerpoint/2010/main" val="232187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3200" dirty="0"/>
              <a:t>IB learners are constructivist learners </a:t>
            </a:r>
          </a:p>
        </p:txBody>
      </p:sp>
      <p:sp>
        <p:nvSpPr>
          <p:cNvPr id="4" name="Content Placeholder 3"/>
          <p:cNvSpPr>
            <a:spLocks noGrp="1"/>
          </p:cNvSpPr>
          <p:nvPr>
            <p:ph sz="quarter" idx="13"/>
          </p:nvPr>
        </p:nvSpPr>
        <p:spPr>
          <a:xfrm>
            <a:off x="5922963" y="1222115"/>
            <a:ext cx="3373437" cy="4523048"/>
          </a:xfrm>
        </p:spPr>
        <p:txBody>
          <a:bodyPr/>
          <a:lstStyle/>
          <a:p>
            <a:r>
              <a:rPr lang="en-US" dirty="0"/>
              <a:t>T</a:t>
            </a:r>
            <a:r>
              <a:rPr lang="en-US" dirty="0" smtClean="0"/>
              <a:t>hreatens </a:t>
            </a:r>
            <a:r>
              <a:rPr lang="en-US" dirty="0"/>
              <a:t>the value of IB accreditation </a:t>
            </a:r>
            <a:endParaRPr lang="en-US" dirty="0" smtClean="0"/>
          </a:p>
          <a:p>
            <a:r>
              <a:rPr lang="en-US" dirty="0"/>
              <a:t>A</a:t>
            </a:r>
            <a:r>
              <a:rPr lang="en-US" dirty="0" smtClean="0"/>
              <a:t>nd </a:t>
            </a:r>
            <a:r>
              <a:rPr lang="en-US" dirty="0"/>
              <a:t>failure to deal with dishonesty, however rare, would threaten IB </a:t>
            </a:r>
            <a:r>
              <a:rPr lang="en-US" dirty="0" smtClean="0"/>
              <a:t>standards</a:t>
            </a:r>
          </a:p>
          <a:p>
            <a:r>
              <a:rPr lang="en-US" dirty="0" smtClean="0"/>
              <a:t>It’s a big deal! </a:t>
            </a:r>
            <a:endParaRPr lang="en-GB" dirty="0"/>
          </a:p>
        </p:txBody>
      </p:sp>
      <p:sp>
        <p:nvSpPr>
          <p:cNvPr id="5" name="Title 4"/>
          <p:cNvSpPr>
            <a:spLocks noGrp="1"/>
          </p:cNvSpPr>
          <p:nvPr>
            <p:ph type="title"/>
          </p:nvPr>
        </p:nvSpPr>
        <p:spPr>
          <a:xfrm>
            <a:off x="641445" y="506152"/>
            <a:ext cx="8654955" cy="715963"/>
          </a:xfrm>
        </p:spPr>
        <p:txBody>
          <a:bodyPr/>
          <a:lstStyle/>
          <a:p>
            <a:r>
              <a:rPr lang="en-GB" dirty="0" smtClean="0"/>
              <a:t>Why is it important that I know this?</a:t>
            </a:r>
            <a:endParaRPr lang="en-GB" dirty="0"/>
          </a:p>
        </p:txBody>
      </p:sp>
      <p:pic>
        <p:nvPicPr>
          <p:cNvPr id="7" name="Picture 6"/>
          <p:cNvPicPr>
            <a:picLocks noChangeAspect="1"/>
          </p:cNvPicPr>
          <p:nvPr/>
        </p:nvPicPr>
        <p:blipFill>
          <a:blip r:embed="rId3"/>
          <a:stretch>
            <a:fillRect/>
          </a:stretch>
        </p:blipFill>
        <p:spPr>
          <a:xfrm>
            <a:off x="641445" y="2174875"/>
            <a:ext cx="4736493" cy="44108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 Extended Essay</a:t>
            </a:r>
            <a:endParaRPr lang="en-US" dirty="0"/>
          </a:p>
        </p:txBody>
      </p:sp>
      <p:sp>
        <p:nvSpPr>
          <p:cNvPr id="3" name="Content Placeholder 2"/>
          <p:cNvSpPr>
            <a:spLocks noGrp="1"/>
          </p:cNvSpPr>
          <p:nvPr>
            <p:ph idx="1"/>
          </p:nvPr>
        </p:nvSpPr>
        <p:spPr>
          <a:xfrm>
            <a:off x="5605828" y="2338662"/>
            <a:ext cx="3925038" cy="3287854"/>
          </a:xfrm>
        </p:spPr>
        <p:txBody>
          <a:bodyPr/>
          <a:lstStyle/>
          <a:p>
            <a:pPr marL="0" indent="0">
              <a:buNone/>
            </a:pPr>
            <a:r>
              <a:rPr lang="en-US" dirty="0" smtClean="0"/>
              <a:t>My essay is about the Millennium Development Goals (MDG) and I want to use large parts of the MDG 2013 report in my essay, as it is written in the report.  That’s fair use, right?</a:t>
            </a:r>
            <a:endParaRPr lang="en-US" dirty="0"/>
          </a:p>
        </p:txBody>
      </p:sp>
      <p:pic>
        <p:nvPicPr>
          <p:cNvPr id="6" name="Picture 5"/>
          <p:cNvPicPr>
            <a:picLocks noChangeAspect="1"/>
          </p:cNvPicPr>
          <p:nvPr/>
        </p:nvPicPr>
        <p:blipFill>
          <a:blip r:embed="rId3"/>
          <a:stretch>
            <a:fillRect/>
          </a:stretch>
        </p:blipFill>
        <p:spPr>
          <a:xfrm>
            <a:off x="1466180" y="1651000"/>
            <a:ext cx="3355975" cy="3781380"/>
          </a:xfrm>
          <a:prstGeom prst="rect">
            <a:avLst/>
          </a:prstGeom>
        </p:spPr>
      </p:pic>
    </p:spTree>
    <p:extLst>
      <p:ext uri="{BB962C8B-B14F-4D97-AF65-F5344CB8AC3E}">
        <p14:creationId xmlns:p14="http://schemas.microsoft.com/office/powerpoint/2010/main" val="188566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hlinkClick r:id="rId3" action="ppaction://hlinkfile"/>
              </a:rPr>
              <a:t>Click here to understand what you can and cannot do!</a:t>
            </a:r>
            <a:endParaRPr lang="en-US" dirty="0"/>
          </a:p>
        </p:txBody>
      </p:sp>
      <p:sp>
        <p:nvSpPr>
          <p:cNvPr id="4" name="Content Placeholder 3"/>
          <p:cNvSpPr>
            <a:spLocks noGrp="1"/>
          </p:cNvSpPr>
          <p:nvPr>
            <p:ph sz="quarter" idx="13"/>
          </p:nvPr>
        </p:nvSpPr>
        <p:spPr/>
        <p:txBody>
          <a:bodyPr/>
          <a:lstStyle/>
          <a:p>
            <a:pPr lvl="1" indent="-355600">
              <a:lnSpc>
                <a:spcPct val="100000"/>
              </a:lnSpc>
              <a:spcBef>
                <a:spcPct val="100000"/>
              </a:spcBef>
              <a:buClr>
                <a:srgbClr val="004B8D"/>
              </a:buClr>
            </a:pPr>
            <a:r>
              <a:rPr lang="en-US" sz="4000" b="1" dirty="0" smtClean="0"/>
              <a:t>Size matters!</a:t>
            </a:r>
            <a:endParaRPr lang="en-US" sz="4000" b="1" dirty="0"/>
          </a:p>
          <a:p>
            <a:pPr lvl="1" indent="-355600">
              <a:lnSpc>
                <a:spcPct val="100000"/>
              </a:lnSpc>
              <a:spcBef>
                <a:spcPct val="100000"/>
              </a:spcBef>
              <a:buClr>
                <a:srgbClr val="004B8D"/>
              </a:buClr>
            </a:pPr>
            <a:r>
              <a:rPr lang="en-US" sz="4000" b="1" dirty="0" smtClean="0"/>
              <a:t>Use it in an analytical way!</a:t>
            </a:r>
            <a:endParaRPr lang="en-US" sz="4000" dirty="0"/>
          </a:p>
        </p:txBody>
      </p:sp>
      <p:sp>
        <p:nvSpPr>
          <p:cNvPr id="5" name="Title 4"/>
          <p:cNvSpPr>
            <a:spLocks noGrp="1"/>
          </p:cNvSpPr>
          <p:nvPr>
            <p:ph type="title"/>
          </p:nvPr>
        </p:nvSpPr>
        <p:spPr/>
        <p:txBody>
          <a:bodyPr/>
          <a:lstStyle/>
          <a:p>
            <a:r>
              <a:rPr lang="en-US" dirty="0" smtClean="0"/>
              <a:t>Scenario 1 – Extended Essay</a:t>
            </a:r>
            <a:endParaRPr lang="en-US" dirty="0"/>
          </a:p>
        </p:txBody>
      </p:sp>
      <p:pic>
        <p:nvPicPr>
          <p:cNvPr id="6" name="Picture 5"/>
          <p:cNvPicPr>
            <a:picLocks noChangeAspect="1"/>
          </p:cNvPicPr>
          <p:nvPr/>
        </p:nvPicPr>
        <p:blipFill>
          <a:blip r:embed="rId4"/>
          <a:stretch>
            <a:fillRect/>
          </a:stretch>
        </p:blipFill>
        <p:spPr>
          <a:xfrm>
            <a:off x="402220" y="2638149"/>
            <a:ext cx="5156870" cy="3107014"/>
          </a:xfrm>
          <a:prstGeom prst="rect">
            <a:avLst/>
          </a:prstGeom>
        </p:spPr>
      </p:pic>
    </p:spTree>
    <p:extLst>
      <p:ext uri="{BB962C8B-B14F-4D97-AF65-F5344CB8AC3E}">
        <p14:creationId xmlns:p14="http://schemas.microsoft.com/office/powerpoint/2010/main" val="152490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 Service Video</a:t>
            </a:r>
            <a:endParaRPr lang="en-US" dirty="0"/>
          </a:p>
        </p:txBody>
      </p:sp>
      <p:sp>
        <p:nvSpPr>
          <p:cNvPr id="3" name="Content Placeholder 2"/>
          <p:cNvSpPr>
            <a:spLocks noGrp="1"/>
          </p:cNvSpPr>
          <p:nvPr>
            <p:ph idx="1"/>
          </p:nvPr>
        </p:nvSpPr>
        <p:spPr>
          <a:xfrm>
            <a:off x="5208953" y="1925912"/>
            <a:ext cx="3925038" cy="3287854"/>
          </a:xfrm>
        </p:spPr>
        <p:txBody>
          <a:bodyPr/>
          <a:lstStyle/>
          <a:p>
            <a:pPr marL="0" indent="0">
              <a:buNone/>
            </a:pPr>
            <a:r>
              <a:rPr lang="en-US" dirty="0" smtClean="0"/>
              <a:t>My video is about the by volunteering at the food back and I want to use the music from “The Script-Standing in the Hall of Fame” as part of the evidence montage</a:t>
            </a:r>
            <a:endParaRPr lang="en-US" dirty="0"/>
          </a:p>
        </p:txBody>
      </p:sp>
      <p:pic>
        <p:nvPicPr>
          <p:cNvPr id="6" name="Picture 5"/>
          <p:cNvPicPr>
            <a:picLocks noChangeAspect="1"/>
          </p:cNvPicPr>
          <p:nvPr/>
        </p:nvPicPr>
        <p:blipFill>
          <a:blip r:embed="rId3"/>
          <a:stretch>
            <a:fillRect/>
          </a:stretch>
        </p:blipFill>
        <p:spPr>
          <a:xfrm>
            <a:off x="1466180" y="1651000"/>
            <a:ext cx="3355975" cy="3781380"/>
          </a:xfrm>
          <a:prstGeom prst="rect">
            <a:avLst/>
          </a:prstGeom>
        </p:spPr>
      </p:pic>
    </p:spTree>
    <p:extLst>
      <p:ext uri="{BB962C8B-B14F-4D97-AF65-F5344CB8AC3E}">
        <p14:creationId xmlns:p14="http://schemas.microsoft.com/office/powerpoint/2010/main" val="2629889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Only up to 10% of the song!</a:t>
            </a:r>
            <a:endParaRPr lang="en-US" dirty="0"/>
          </a:p>
        </p:txBody>
      </p:sp>
      <p:sp>
        <p:nvSpPr>
          <p:cNvPr id="4" name="Content Placeholder 3"/>
          <p:cNvSpPr>
            <a:spLocks noGrp="1"/>
          </p:cNvSpPr>
          <p:nvPr>
            <p:ph sz="quarter" idx="13"/>
          </p:nvPr>
        </p:nvSpPr>
        <p:spPr>
          <a:xfrm>
            <a:off x="5922963" y="1535113"/>
            <a:ext cx="3760787" cy="4210050"/>
          </a:xfrm>
        </p:spPr>
        <p:txBody>
          <a:bodyPr/>
          <a:lstStyle/>
          <a:p>
            <a:pPr lvl="1" indent="-355600">
              <a:lnSpc>
                <a:spcPct val="100000"/>
              </a:lnSpc>
              <a:spcBef>
                <a:spcPct val="100000"/>
              </a:spcBef>
              <a:buClr>
                <a:srgbClr val="004B8D"/>
              </a:buClr>
            </a:pPr>
            <a:r>
              <a:rPr lang="en-US" sz="4000" b="1" dirty="0" smtClean="0"/>
              <a:t>Presentation</a:t>
            </a:r>
            <a:endParaRPr lang="en-US" sz="4000" b="1" dirty="0"/>
          </a:p>
          <a:p>
            <a:pPr lvl="1" indent="-355600">
              <a:lnSpc>
                <a:spcPct val="100000"/>
              </a:lnSpc>
              <a:spcBef>
                <a:spcPct val="100000"/>
              </a:spcBef>
              <a:buClr>
                <a:srgbClr val="004B8D"/>
              </a:buClr>
            </a:pPr>
            <a:r>
              <a:rPr lang="en-US" sz="4000" b="1" dirty="0" smtClean="0"/>
              <a:t>By educator or students</a:t>
            </a:r>
            <a:endParaRPr lang="en-US" sz="4000" dirty="0"/>
          </a:p>
        </p:txBody>
      </p:sp>
      <p:sp>
        <p:nvSpPr>
          <p:cNvPr id="5" name="Title 4"/>
          <p:cNvSpPr>
            <a:spLocks noGrp="1"/>
          </p:cNvSpPr>
          <p:nvPr>
            <p:ph type="title"/>
          </p:nvPr>
        </p:nvSpPr>
        <p:spPr/>
        <p:txBody>
          <a:bodyPr/>
          <a:lstStyle/>
          <a:p>
            <a:r>
              <a:rPr lang="en-US" dirty="0" smtClean="0"/>
              <a:t>Scenario 2 – Service Video</a:t>
            </a:r>
            <a:endParaRPr lang="en-US" dirty="0"/>
          </a:p>
        </p:txBody>
      </p:sp>
      <p:pic>
        <p:nvPicPr>
          <p:cNvPr id="3" name="Picture 2"/>
          <p:cNvPicPr>
            <a:picLocks noChangeAspect="1"/>
          </p:cNvPicPr>
          <p:nvPr/>
        </p:nvPicPr>
        <p:blipFill>
          <a:blip r:embed="rId3"/>
          <a:stretch>
            <a:fillRect/>
          </a:stretch>
        </p:blipFill>
        <p:spPr>
          <a:xfrm>
            <a:off x="508000" y="2174875"/>
            <a:ext cx="4539207" cy="4005850"/>
          </a:xfrm>
          <a:prstGeom prst="rect">
            <a:avLst/>
          </a:prstGeom>
        </p:spPr>
      </p:pic>
    </p:spTree>
    <p:extLst>
      <p:ext uri="{BB962C8B-B14F-4D97-AF65-F5344CB8AC3E}">
        <p14:creationId xmlns:p14="http://schemas.microsoft.com/office/powerpoint/2010/main" val="13731888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xuoZe4BNEmf7HM_S2qg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DrNULPXY0e7bSyfiTARuA"/>
</p:tagLst>
</file>

<file path=ppt/theme/theme1.xml><?xml version="1.0" encoding="utf-8"?>
<a:theme xmlns:a="http://schemas.openxmlformats.org/drawingml/2006/main" name="MYP-English">
  <a:themeElements>
    <a:clrScheme name="01 BoozTemplate - BASIC TEMPLATE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01 BoozTemplate - BASIC TEMPLATE">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01 BoozTemplate - BASIC TEMPLATE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MYP-English</Template>
  <TotalTime>890</TotalTime>
  <Pages>8</Pages>
  <Words>1153</Words>
  <Application>Microsoft Macintosh PowerPoint</Application>
  <PresentationFormat>A4 Paper (210x297 mm)</PresentationFormat>
  <Paragraphs>80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MYP-English</vt:lpstr>
      <vt:lpstr>Academic Honesty and Copywrite in the MYP  </vt:lpstr>
      <vt:lpstr>Academic Honesty/Copywrite/Fair Use</vt:lpstr>
      <vt:lpstr>PLAGIARISM </vt:lpstr>
      <vt:lpstr>Ignorance is no excuse!</vt:lpstr>
      <vt:lpstr>Why is it important that I know this?</vt:lpstr>
      <vt:lpstr>Scenario 1 - Extended Essay</vt:lpstr>
      <vt:lpstr>Scenario 1 – Extended Essay</vt:lpstr>
      <vt:lpstr>Scenario 2 – Service Video</vt:lpstr>
      <vt:lpstr>Scenario 2 – Service Video</vt:lpstr>
      <vt:lpstr>Scenario 3 – Internal Assessment Geography</vt:lpstr>
      <vt:lpstr>Scenario 3 – Internal Assessment - Geography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catherineja</dc:creator>
  <cp:lastModifiedBy>Chris  Stephenson</cp:lastModifiedBy>
  <cp:revision>30</cp:revision>
  <cp:lastPrinted>2008-04-28T11:46:04Z</cp:lastPrinted>
  <dcterms:created xsi:type="dcterms:W3CDTF">2012-08-17T14:06:30Z</dcterms:created>
  <dcterms:modified xsi:type="dcterms:W3CDTF">2013-12-03T04:15:46Z</dcterms:modified>
</cp:coreProperties>
</file>