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7" r:id="rId3"/>
    <p:sldId id="257" r:id="rId4"/>
    <p:sldId id="268" r:id="rId5"/>
    <p:sldId id="270" r:id="rId6"/>
    <p:sldId id="271" r:id="rId7"/>
    <p:sldId id="272" r:id="rId8"/>
    <p:sldId id="273" r:id="rId9"/>
    <p:sldId id="274" r:id="rId10"/>
    <p:sldId id="275" r:id="rId11"/>
    <p:sldId id="258" r:id="rId12"/>
    <p:sldId id="259" r:id="rId13"/>
    <p:sldId id="260" r:id="rId14"/>
    <p:sldId id="261" r:id="rId15"/>
    <p:sldId id="263" r:id="rId16"/>
    <p:sldId id="264" r:id="rId17"/>
    <p:sldId id="265"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2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202.01t:Users:cstephenson:Downloads:CTP4%20Archive%20Summary%202013%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202.01t:Users:cstephenson:Downloads:CTP4%20Archive%20Summary%202013%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202.01t:Users:cstephenson:Downloads:CTP4%20Archive%20Summary%202013%2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202.01t:Users:cstephenson:Downloads:CTP4%20Archive%20Summary%202013%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Sheet1!$B$39</c:f>
              <c:strCache>
                <c:ptCount val="1"/>
                <c:pt idx="0">
                  <c:v>Below Average</c:v>
                </c:pt>
              </c:strCache>
            </c:strRef>
          </c:tx>
          <c:invertIfNegative val="0"/>
          <c:cat>
            <c:strRef>
              <c:f>Sheet1!$A$40:$A$47</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Sheet1!$B$40:$B$47</c:f>
              <c:numCache>
                <c:formatCode>General</c:formatCode>
                <c:ptCount val="8"/>
                <c:pt idx="0">
                  <c:v>15.0</c:v>
                </c:pt>
                <c:pt idx="1">
                  <c:v>30.0</c:v>
                </c:pt>
                <c:pt idx="2">
                  <c:v>20.0</c:v>
                </c:pt>
                <c:pt idx="3">
                  <c:v>18.0</c:v>
                </c:pt>
                <c:pt idx="4">
                  <c:v>17.0</c:v>
                </c:pt>
                <c:pt idx="5">
                  <c:v>20.0</c:v>
                </c:pt>
                <c:pt idx="6">
                  <c:v>20.0</c:v>
                </c:pt>
                <c:pt idx="7">
                  <c:v>21.0</c:v>
                </c:pt>
              </c:numCache>
            </c:numRef>
          </c:val>
        </c:ser>
        <c:ser>
          <c:idx val="1"/>
          <c:order val="1"/>
          <c:tx>
            <c:strRef>
              <c:f>Sheet1!$C$39</c:f>
              <c:strCache>
                <c:ptCount val="1"/>
                <c:pt idx="0">
                  <c:v>Average</c:v>
                </c:pt>
              </c:strCache>
            </c:strRef>
          </c:tx>
          <c:invertIfNegative val="0"/>
          <c:cat>
            <c:strRef>
              <c:f>Sheet1!$A$40:$A$47</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Sheet1!$C$40:$C$47</c:f>
              <c:numCache>
                <c:formatCode>General</c:formatCode>
                <c:ptCount val="8"/>
                <c:pt idx="0">
                  <c:v>68.0</c:v>
                </c:pt>
                <c:pt idx="1">
                  <c:v>56.0</c:v>
                </c:pt>
                <c:pt idx="2">
                  <c:v>57.0</c:v>
                </c:pt>
                <c:pt idx="3">
                  <c:v>70.0</c:v>
                </c:pt>
                <c:pt idx="4">
                  <c:v>58.0</c:v>
                </c:pt>
                <c:pt idx="5" formatCode="0">
                  <c:v>61.8</c:v>
                </c:pt>
                <c:pt idx="6">
                  <c:v>57.0</c:v>
                </c:pt>
                <c:pt idx="7">
                  <c:v>58.0</c:v>
                </c:pt>
              </c:numCache>
            </c:numRef>
          </c:val>
        </c:ser>
        <c:ser>
          <c:idx val="2"/>
          <c:order val="2"/>
          <c:tx>
            <c:strRef>
              <c:f>Sheet1!$D$39</c:f>
              <c:strCache>
                <c:ptCount val="1"/>
                <c:pt idx="0">
                  <c:v>Above Average</c:v>
                </c:pt>
              </c:strCache>
            </c:strRef>
          </c:tx>
          <c:invertIfNegative val="0"/>
          <c:cat>
            <c:strRef>
              <c:f>Sheet1!$A$40:$A$47</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Sheet1!$D$40:$D$47</c:f>
              <c:numCache>
                <c:formatCode>General</c:formatCode>
                <c:ptCount val="8"/>
                <c:pt idx="0">
                  <c:v>17.0</c:v>
                </c:pt>
                <c:pt idx="1">
                  <c:v>16.0</c:v>
                </c:pt>
                <c:pt idx="2">
                  <c:v>25.0</c:v>
                </c:pt>
                <c:pt idx="3">
                  <c:v>12.0</c:v>
                </c:pt>
                <c:pt idx="4">
                  <c:v>27.0</c:v>
                </c:pt>
                <c:pt idx="5" formatCode="0">
                  <c:v>19.4</c:v>
                </c:pt>
                <c:pt idx="6">
                  <c:v>22.0</c:v>
                </c:pt>
                <c:pt idx="7">
                  <c:v>21.0</c:v>
                </c:pt>
              </c:numCache>
            </c:numRef>
          </c:val>
        </c:ser>
        <c:dLbls>
          <c:showLegendKey val="0"/>
          <c:showVal val="0"/>
          <c:showCatName val="0"/>
          <c:showSerName val="0"/>
          <c:showPercent val="0"/>
          <c:showBubbleSize val="0"/>
        </c:dLbls>
        <c:gapWidth val="150"/>
        <c:axId val="2065447016"/>
        <c:axId val="2141623048"/>
      </c:barChart>
      <c:catAx>
        <c:axId val="2065447016"/>
        <c:scaling>
          <c:orientation val="minMax"/>
        </c:scaling>
        <c:delete val="0"/>
        <c:axPos val="b"/>
        <c:majorTickMark val="out"/>
        <c:minorTickMark val="none"/>
        <c:tickLblPos val="nextTo"/>
        <c:crossAx val="2141623048"/>
        <c:crosses val="autoZero"/>
        <c:auto val="1"/>
        <c:lblAlgn val="ctr"/>
        <c:lblOffset val="100"/>
        <c:noMultiLvlLbl val="0"/>
      </c:catAx>
      <c:valAx>
        <c:axId val="2141623048"/>
        <c:scaling>
          <c:orientation val="minMax"/>
        </c:scaling>
        <c:delete val="0"/>
        <c:axPos val="l"/>
        <c:majorGridlines/>
        <c:numFmt formatCode="General" sourceLinked="1"/>
        <c:majorTickMark val="out"/>
        <c:minorTickMark val="none"/>
        <c:tickLblPos val="nextTo"/>
        <c:crossAx val="2065447016"/>
        <c:crosses val="autoZero"/>
        <c:crossBetween val="between"/>
      </c:valAx>
    </c:plotArea>
    <c:legend>
      <c:legendPos val="r"/>
      <c:layout>
        <c:manualLayout>
          <c:xMode val="edge"/>
          <c:yMode val="edge"/>
          <c:x val="0.865964933309924"/>
          <c:y val="0.363569000798596"/>
          <c:w val="0.120423248344125"/>
          <c:h val="0.209458189297045"/>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Sheet1!$H$39</c:f>
              <c:strCache>
                <c:ptCount val="1"/>
                <c:pt idx="0">
                  <c:v>Below Average</c:v>
                </c:pt>
              </c:strCache>
            </c:strRef>
          </c:tx>
          <c:invertIfNegative val="0"/>
          <c:cat>
            <c:strRef>
              <c:f>Sheet1!$G$40:$G$47</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Sheet1!$H$40:$H$47</c:f>
              <c:numCache>
                <c:formatCode>General</c:formatCode>
                <c:ptCount val="8"/>
                <c:pt idx="0">
                  <c:v>18.0</c:v>
                </c:pt>
                <c:pt idx="1">
                  <c:v>21.0</c:v>
                </c:pt>
                <c:pt idx="2">
                  <c:v>16.0</c:v>
                </c:pt>
                <c:pt idx="3">
                  <c:v>14.0</c:v>
                </c:pt>
                <c:pt idx="4">
                  <c:v>10.0</c:v>
                </c:pt>
                <c:pt idx="5">
                  <c:v>15.0</c:v>
                </c:pt>
                <c:pt idx="6">
                  <c:v>24.0</c:v>
                </c:pt>
                <c:pt idx="7">
                  <c:v>22.0</c:v>
                </c:pt>
              </c:numCache>
            </c:numRef>
          </c:val>
        </c:ser>
        <c:ser>
          <c:idx val="1"/>
          <c:order val="1"/>
          <c:tx>
            <c:strRef>
              <c:f>Sheet1!$I$39</c:f>
              <c:strCache>
                <c:ptCount val="1"/>
                <c:pt idx="0">
                  <c:v>Average</c:v>
                </c:pt>
              </c:strCache>
            </c:strRef>
          </c:tx>
          <c:invertIfNegative val="0"/>
          <c:cat>
            <c:strRef>
              <c:f>Sheet1!$G$40:$G$47</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Sheet1!$I$40:$I$47</c:f>
              <c:numCache>
                <c:formatCode>General</c:formatCode>
                <c:ptCount val="8"/>
                <c:pt idx="0">
                  <c:v>64.0</c:v>
                </c:pt>
                <c:pt idx="1">
                  <c:v>66.0</c:v>
                </c:pt>
                <c:pt idx="2">
                  <c:v>47.0</c:v>
                </c:pt>
                <c:pt idx="3">
                  <c:v>63.0</c:v>
                </c:pt>
                <c:pt idx="4">
                  <c:v>61.0</c:v>
                </c:pt>
                <c:pt idx="5" formatCode="0">
                  <c:v>59.0</c:v>
                </c:pt>
                <c:pt idx="6">
                  <c:v>61.0</c:v>
                </c:pt>
                <c:pt idx="7">
                  <c:v>57.0</c:v>
                </c:pt>
              </c:numCache>
            </c:numRef>
          </c:val>
        </c:ser>
        <c:ser>
          <c:idx val="2"/>
          <c:order val="2"/>
          <c:tx>
            <c:strRef>
              <c:f>Sheet1!$J$39</c:f>
              <c:strCache>
                <c:ptCount val="1"/>
                <c:pt idx="0">
                  <c:v>Above Average</c:v>
                </c:pt>
              </c:strCache>
            </c:strRef>
          </c:tx>
          <c:invertIfNegative val="0"/>
          <c:cat>
            <c:strRef>
              <c:f>Sheet1!$G$40:$G$47</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Sheet1!$J$40:$J$47</c:f>
              <c:numCache>
                <c:formatCode>General</c:formatCode>
                <c:ptCount val="8"/>
                <c:pt idx="0">
                  <c:v>18.0</c:v>
                </c:pt>
                <c:pt idx="1">
                  <c:v>14.0</c:v>
                </c:pt>
                <c:pt idx="2">
                  <c:v>36.0</c:v>
                </c:pt>
                <c:pt idx="3">
                  <c:v>25.0</c:v>
                </c:pt>
                <c:pt idx="4">
                  <c:v>29.0</c:v>
                </c:pt>
                <c:pt idx="5" formatCode="0">
                  <c:v>26.0</c:v>
                </c:pt>
                <c:pt idx="6">
                  <c:v>14.0</c:v>
                </c:pt>
                <c:pt idx="7">
                  <c:v>22.0</c:v>
                </c:pt>
              </c:numCache>
            </c:numRef>
          </c:val>
        </c:ser>
        <c:dLbls>
          <c:showLegendKey val="0"/>
          <c:showVal val="0"/>
          <c:showCatName val="0"/>
          <c:showSerName val="0"/>
          <c:showPercent val="0"/>
          <c:showBubbleSize val="0"/>
        </c:dLbls>
        <c:gapWidth val="150"/>
        <c:axId val="2141691224"/>
        <c:axId val="2141694200"/>
      </c:barChart>
      <c:catAx>
        <c:axId val="2141691224"/>
        <c:scaling>
          <c:orientation val="minMax"/>
        </c:scaling>
        <c:delete val="0"/>
        <c:axPos val="b"/>
        <c:majorTickMark val="out"/>
        <c:minorTickMark val="none"/>
        <c:tickLblPos val="nextTo"/>
        <c:crossAx val="2141694200"/>
        <c:crosses val="autoZero"/>
        <c:auto val="1"/>
        <c:lblAlgn val="ctr"/>
        <c:lblOffset val="100"/>
        <c:noMultiLvlLbl val="0"/>
      </c:catAx>
      <c:valAx>
        <c:axId val="2141694200"/>
        <c:scaling>
          <c:orientation val="minMax"/>
        </c:scaling>
        <c:delete val="0"/>
        <c:axPos val="l"/>
        <c:majorGridlines/>
        <c:numFmt formatCode="General" sourceLinked="1"/>
        <c:majorTickMark val="out"/>
        <c:minorTickMark val="none"/>
        <c:tickLblPos val="nextTo"/>
        <c:crossAx val="214169122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Sheet1!$N$39</c:f>
              <c:strCache>
                <c:ptCount val="1"/>
                <c:pt idx="0">
                  <c:v>Below Average</c:v>
                </c:pt>
              </c:strCache>
            </c:strRef>
          </c:tx>
          <c:invertIfNegative val="0"/>
          <c:cat>
            <c:strRef>
              <c:f>Sheet1!$M$40:$M$47</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Sheet1!$N$40:$N$47</c:f>
              <c:numCache>
                <c:formatCode>General</c:formatCode>
                <c:ptCount val="8"/>
                <c:pt idx="0">
                  <c:v>35.0</c:v>
                </c:pt>
                <c:pt idx="1">
                  <c:v>26.0</c:v>
                </c:pt>
                <c:pt idx="2">
                  <c:v>45.0</c:v>
                </c:pt>
                <c:pt idx="3">
                  <c:v>33.0</c:v>
                </c:pt>
                <c:pt idx="4">
                  <c:v>27.0</c:v>
                </c:pt>
                <c:pt idx="5" formatCode="0">
                  <c:v>32.75</c:v>
                </c:pt>
                <c:pt idx="6">
                  <c:v>28.0</c:v>
                </c:pt>
                <c:pt idx="7">
                  <c:v>23.0</c:v>
                </c:pt>
              </c:numCache>
            </c:numRef>
          </c:val>
        </c:ser>
        <c:ser>
          <c:idx val="1"/>
          <c:order val="1"/>
          <c:tx>
            <c:strRef>
              <c:f>Sheet1!$O$39</c:f>
              <c:strCache>
                <c:ptCount val="1"/>
                <c:pt idx="0">
                  <c:v>Average</c:v>
                </c:pt>
              </c:strCache>
            </c:strRef>
          </c:tx>
          <c:invertIfNegative val="0"/>
          <c:cat>
            <c:strRef>
              <c:f>Sheet1!$M$40:$M$47</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Sheet1!$O$40:$O$47</c:f>
              <c:numCache>
                <c:formatCode>General</c:formatCode>
                <c:ptCount val="8"/>
                <c:pt idx="0">
                  <c:v>46.0</c:v>
                </c:pt>
                <c:pt idx="1">
                  <c:v>61.0</c:v>
                </c:pt>
                <c:pt idx="2">
                  <c:v>45.0</c:v>
                </c:pt>
                <c:pt idx="3">
                  <c:v>57.0</c:v>
                </c:pt>
                <c:pt idx="4">
                  <c:v>50.0</c:v>
                </c:pt>
                <c:pt idx="5" formatCode="0">
                  <c:v>53.25</c:v>
                </c:pt>
                <c:pt idx="6">
                  <c:v>57.0</c:v>
                </c:pt>
                <c:pt idx="7">
                  <c:v>55.0</c:v>
                </c:pt>
              </c:numCache>
            </c:numRef>
          </c:val>
        </c:ser>
        <c:ser>
          <c:idx val="2"/>
          <c:order val="2"/>
          <c:tx>
            <c:strRef>
              <c:f>Sheet1!$P$39</c:f>
              <c:strCache>
                <c:ptCount val="1"/>
                <c:pt idx="0">
                  <c:v>Above Average</c:v>
                </c:pt>
              </c:strCache>
            </c:strRef>
          </c:tx>
          <c:invertIfNegative val="0"/>
          <c:cat>
            <c:strRef>
              <c:f>Sheet1!$M$40:$M$47</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Sheet1!$P$40:$P$47</c:f>
              <c:numCache>
                <c:formatCode>General</c:formatCode>
                <c:ptCount val="8"/>
                <c:pt idx="0">
                  <c:v>18.0</c:v>
                </c:pt>
                <c:pt idx="1">
                  <c:v>13.0</c:v>
                </c:pt>
                <c:pt idx="2">
                  <c:v>9.0</c:v>
                </c:pt>
                <c:pt idx="3">
                  <c:v>9.0</c:v>
                </c:pt>
                <c:pt idx="4">
                  <c:v>23.0</c:v>
                </c:pt>
                <c:pt idx="5" formatCode="0">
                  <c:v>13.5</c:v>
                </c:pt>
                <c:pt idx="6">
                  <c:v>15.0</c:v>
                </c:pt>
                <c:pt idx="7">
                  <c:v>20.0</c:v>
                </c:pt>
              </c:numCache>
            </c:numRef>
          </c:val>
        </c:ser>
        <c:dLbls>
          <c:showLegendKey val="0"/>
          <c:showVal val="0"/>
          <c:showCatName val="0"/>
          <c:showSerName val="0"/>
          <c:showPercent val="0"/>
          <c:showBubbleSize val="0"/>
        </c:dLbls>
        <c:gapWidth val="150"/>
        <c:axId val="2141731864"/>
        <c:axId val="2141734840"/>
      </c:barChart>
      <c:catAx>
        <c:axId val="2141731864"/>
        <c:scaling>
          <c:orientation val="minMax"/>
        </c:scaling>
        <c:delete val="0"/>
        <c:axPos val="b"/>
        <c:majorTickMark val="out"/>
        <c:minorTickMark val="none"/>
        <c:tickLblPos val="nextTo"/>
        <c:crossAx val="2141734840"/>
        <c:crosses val="autoZero"/>
        <c:auto val="1"/>
        <c:lblAlgn val="ctr"/>
        <c:lblOffset val="100"/>
        <c:noMultiLvlLbl val="0"/>
      </c:catAx>
      <c:valAx>
        <c:axId val="2141734840"/>
        <c:scaling>
          <c:orientation val="minMax"/>
        </c:scaling>
        <c:delete val="0"/>
        <c:axPos val="l"/>
        <c:majorGridlines/>
        <c:numFmt formatCode="General" sourceLinked="1"/>
        <c:majorTickMark val="out"/>
        <c:minorTickMark val="none"/>
        <c:tickLblPos val="nextTo"/>
        <c:crossAx val="21417318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Sheet1!$B$71</c:f>
              <c:strCache>
                <c:ptCount val="1"/>
                <c:pt idx="0">
                  <c:v>Below Average</c:v>
                </c:pt>
              </c:strCache>
            </c:strRef>
          </c:tx>
          <c:invertIfNegative val="0"/>
          <c:cat>
            <c:strRef>
              <c:f>Sheet1!$A$72:$A$79</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Sheet1!$B$72:$B$79</c:f>
              <c:numCache>
                <c:formatCode>General</c:formatCode>
                <c:ptCount val="8"/>
                <c:pt idx="0">
                  <c:v>24.0</c:v>
                </c:pt>
                <c:pt idx="1">
                  <c:v>22.0</c:v>
                </c:pt>
                <c:pt idx="2">
                  <c:v>14.0</c:v>
                </c:pt>
                <c:pt idx="3">
                  <c:v>20.0</c:v>
                </c:pt>
                <c:pt idx="4">
                  <c:v>18.0</c:v>
                </c:pt>
                <c:pt idx="5" formatCode="0">
                  <c:v>19.6</c:v>
                </c:pt>
                <c:pt idx="6">
                  <c:v>18.0</c:v>
                </c:pt>
                <c:pt idx="7">
                  <c:v>8.0</c:v>
                </c:pt>
              </c:numCache>
            </c:numRef>
          </c:val>
        </c:ser>
        <c:ser>
          <c:idx val="1"/>
          <c:order val="1"/>
          <c:tx>
            <c:strRef>
              <c:f>Sheet1!$C$71</c:f>
              <c:strCache>
                <c:ptCount val="1"/>
                <c:pt idx="0">
                  <c:v>Average</c:v>
                </c:pt>
              </c:strCache>
            </c:strRef>
          </c:tx>
          <c:invertIfNegative val="0"/>
          <c:cat>
            <c:strRef>
              <c:f>Sheet1!$A$72:$A$79</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Sheet1!$C$72:$C$79</c:f>
              <c:numCache>
                <c:formatCode>General</c:formatCode>
                <c:ptCount val="8"/>
                <c:pt idx="0">
                  <c:v>67.0</c:v>
                </c:pt>
                <c:pt idx="1">
                  <c:v>60.0</c:v>
                </c:pt>
                <c:pt idx="2">
                  <c:v>71.0</c:v>
                </c:pt>
                <c:pt idx="3">
                  <c:v>54.0</c:v>
                </c:pt>
                <c:pt idx="4">
                  <c:v>60.0</c:v>
                </c:pt>
                <c:pt idx="5" formatCode="0">
                  <c:v>62.4</c:v>
                </c:pt>
                <c:pt idx="6">
                  <c:v>78.0</c:v>
                </c:pt>
                <c:pt idx="7">
                  <c:v>82.0</c:v>
                </c:pt>
              </c:numCache>
            </c:numRef>
          </c:val>
        </c:ser>
        <c:ser>
          <c:idx val="2"/>
          <c:order val="2"/>
          <c:tx>
            <c:strRef>
              <c:f>Sheet1!$D$71</c:f>
              <c:strCache>
                <c:ptCount val="1"/>
                <c:pt idx="0">
                  <c:v>Above Average</c:v>
                </c:pt>
              </c:strCache>
            </c:strRef>
          </c:tx>
          <c:invertIfNegative val="0"/>
          <c:cat>
            <c:strRef>
              <c:f>Sheet1!$A$72:$A$79</c:f>
              <c:strCache>
                <c:ptCount val="8"/>
                <c:pt idx="0">
                  <c:v>Verbal Reasoning</c:v>
                </c:pt>
                <c:pt idx="1">
                  <c:v>Vocabulary</c:v>
                </c:pt>
                <c:pt idx="2">
                  <c:v>Reading Comprehension</c:v>
                </c:pt>
                <c:pt idx="3">
                  <c:v>Writing Mechanics</c:v>
                </c:pt>
                <c:pt idx="4">
                  <c:v>Writing Concepts &amp; Skills</c:v>
                </c:pt>
                <c:pt idx="5">
                  <c:v>  Verbal composite average</c:v>
                </c:pt>
                <c:pt idx="6">
                  <c:v>Quantitative Reasoning</c:v>
                </c:pt>
                <c:pt idx="7">
                  <c:v>Mathematics</c:v>
                </c:pt>
              </c:strCache>
            </c:strRef>
          </c:cat>
          <c:val>
            <c:numRef>
              <c:f>Sheet1!$D$72:$D$79</c:f>
              <c:numCache>
                <c:formatCode>General</c:formatCode>
                <c:ptCount val="8"/>
                <c:pt idx="0">
                  <c:v>10.0</c:v>
                </c:pt>
                <c:pt idx="1">
                  <c:v>20.0</c:v>
                </c:pt>
                <c:pt idx="2">
                  <c:v>16.0</c:v>
                </c:pt>
                <c:pt idx="3">
                  <c:v>28.0</c:v>
                </c:pt>
                <c:pt idx="4">
                  <c:v>24.0</c:v>
                </c:pt>
                <c:pt idx="5" formatCode="0">
                  <c:v>19.6</c:v>
                </c:pt>
                <c:pt idx="6">
                  <c:v>4.0</c:v>
                </c:pt>
                <c:pt idx="7">
                  <c:v>10.0</c:v>
                </c:pt>
              </c:numCache>
            </c:numRef>
          </c:val>
        </c:ser>
        <c:dLbls>
          <c:showLegendKey val="0"/>
          <c:showVal val="0"/>
          <c:showCatName val="0"/>
          <c:showSerName val="0"/>
          <c:showPercent val="0"/>
          <c:showBubbleSize val="0"/>
        </c:dLbls>
        <c:gapWidth val="150"/>
        <c:axId val="2141772872"/>
        <c:axId val="2141775848"/>
      </c:barChart>
      <c:catAx>
        <c:axId val="2141772872"/>
        <c:scaling>
          <c:orientation val="minMax"/>
        </c:scaling>
        <c:delete val="0"/>
        <c:axPos val="b"/>
        <c:majorTickMark val="out"/>
        <c:minorTickMark val="none"/>
        <c:tickLblPos val="nextTo"/>
        <c:crossAx val="2141775848"/>
        <c:crosses val="autoZero"/>
        <c:auto val="1"/>
        <c:lblAlgn val="ctr"/>
        <c:lblOffset val="100"/>
        <c:noMultiLvlLbl val="0"/>
      </c:catAx>
      <c:valAx>
        <c:axId val="2141775848"/>
        <c:scaling>
          <c:orientation val="minMax"/>
        </c:scaling>
        <c:delete val="0"/>
        <c:axPos val="l"/>
        <c:majorGridlines/>
        <c:numFmt formatCode="General" sourceLinked="1"/>
        <c:majorTickMark val="out"/>
        <c:minorTickMark val="none"/>
        <c:tickLblPos val="nextTo"/>
        <c:crossAx val="2141772872"/>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3A9C89-8E8E-594F-8040-D564F242F88C}" type="datetimeFigureOut">
              <a:rPr lang="en-US" smtClean="0"/>
              <a:t>2/11/15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36ED06-EEB6-9040-AE68-9C15D87265FF}" type="slidenum">
              <a:rPr lang="en-US" smtClean="0"/>
              <a:t>‹#›</a:t>
            </a:fld>
            <a:endParaRPr lang="en-US"/>
          </a:p>
        </p:txBody>
      </p:sp>
    </p:spTree>
    <p:extLst>
      <p:ext uri="{BB962C8B-B14F-4D97-AF65-F5344CB8AC3E}">
        <p14:creationId xmlns:p14="http://schemas.microsoft.com/office/powerpoint/2010/main" val="39700580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years – earliest records 7 years ago – context</a:t>
            </a:r>
            <a:r>
              <a:rPr lang="en-US" baseline="0" dirty="0" smtClean="0"/>
              <a:t> – for Independent schools and is composed of </a:t>
            </a:r>
            <a:r>
              <a:rPr lang="en-US" baseline="0" dirty="0" err="1" smtClean="0"/>
              <a:t>stanines</a:t>
            </a:r>
            <a:r>
              <a:rPr lang="en-US" baseline="0" dirty="0" smtClean="0"/>
              <a:t> – able to break down into three sectors work of above average students into three categories – which with other tests are a small percent on a bell curve.  Our data is normed with public and independent schools we looked at just independent school – dual language immersion programme.  Test has math, </a:t>
            </a:r>
            <a:r>
              <a:rPr lang="en-US" baseline="0" dirty="0" err="1" smtClean="0"/>
              <a:t>english</a:t>
            </a:r>
            <a:r>
              <a:rPr lang="en-US" baseline="0" dirty="0" smtClean="0"/>
              <a:t> – </a:t>
            </a:r>
            <a:r>
              <a:rPr lang="en-US" baseline="0" dirty="0" err="1" smtClean="0"/>
              <a:t>nt</a:t>
            </a:r>
            <a:r>
              <a:rPr lang="en-US" baseline="0" dirty="0" smtClean="0"/>
              <a:t> just performance – verbal reasoning…quantitative reasoning.  Measures of </a:t>
            </a:r>
            <a:r>
              <a:rPr lang="en-US" baseline="0" dirty="0" err="1" smtClean="0"/>
              <a:t>intate</a:t>
            </a:r>
            <a:r>
              <a:rPr lang="en-US" baseline="0" dirty="0" smtClean="0"/>
              <a:t> intelligent – abstract relationships – potential for differentiation.  </a:t>
            </a:r>
          </a:p>
          <a:p>
            <a:pPr marL="228600" indent="-228600">
              <a:buAutoNum type="arabicPeriod"/>
            </a:pPr>
            <a:r>
              <a:rPr lang="en-US" baseline="0" dirty="0" smtClean="0"/>
              <a:t>Not for just for parent </a:t>
            </a:r>
            <a:r>
              <a:rPr lang="en-US" baseline="0" dirty="0" err="1" smtClean="0"/>
              <a:t>communicaton</a:t>
            </a:r>
            <a:r>
              <a:rPr lang="en-US" baseline="0" dirty="0" smtClean="0"/>
              <a:t> – compare potential with performance – most gifted are differentiated</a:t>
            </a:r>
          </a:p>
          <a:p>
            <a:pPr marL="0" indent="0">
              <a:buNone/>
            </a:pPr>
            <a:r>
              <a:rPr lang="en-US" baseline="0" dirty="0" err="1" smtClean="0"/>
              <a:t>Statinines</a:t>
            </a:r>
            <a:r>
              <a:rPr lang="en-US" baseline="0" dirty="0" smtClean="0"/>
              <a:t> – 1-3 = 23% bottom 54% 4-6 </a:t>
            </a:r>
            <a:r>
              <a:rPr lang="en-US" baseline="0" dirty="0" err="1" smtClean="0"/>
              <a:t>stanine</a:t>
            </a:r>
            <a:r>
              <a:rPr lang="en-US" baseline="0" dirty="0" smtClean="0"/>
              <a:t> (average is 5 – majority) then the 7-9 – above average and a small number – so if the students are not performing in that top band then our differentiation is an issue.  Still below in terms of the top level.  All percentages </a:t>
            </a:r>
          </a:p>
          <a:p>
            <a:pPr marL="0" indent="0">
              <a:buNone/>
            </a:pPr>
            <a:r>
              <a:rPr lang="en-US" baseline="0" dirty="0" smtClean="0"/>
              <a:t>Can set the growth goals based on this for </a:t>
            </a:r>
            <a:r>
              <a:rPr lang="en-US" baseline="0" dirty="0" err="1" smtClean="0"/>
              <a:t>english</a:t>
            </a:r>
            <a:r>
              <a:rPr lang="en-US" baseline="0" dirty="0" smtClean="0"/>
              <a:t> and math teachers</a:t>
            </a:r>
          </a:p>
          <a:p>
            <a:pPr marL="0" indent="0">
              <a:buNone/>
            </a:pPr>
            <a:r>
              <a:rPr lang="en-US" baseline="0" dirty="0" smtClean="0"/>
              <a:t>MAP – pilot data</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B036ED06-EEB6-9040-AE68-9C15D87265FF}" type="slidenum">
              <a:rPr lang="en-US" smtClean="0"/>
              <a:t>3</a:t>
            </a:fld>
            <a:endParaRPr lang="en-US"/>
          </a:p>
        </p:txBody>
      </p:sp>
    </p:spTree>
    <p:extLst>
      <p:ext uri="{BB962C8B-B14F-4D97-AF65-F5344CB8AC3E}">
        <p14:creationId xmlns:p14="http://schemas.microsoft.com/office/powerpoint/2010/main" val="465624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1144588" y="687388"/>
            <a:ext cx="4568825" cy="3427412"/>
          </a:xfrm>
          <a:noFill/>
          <a:ln>
            <a:solidFill>
              <a:srgbClr val="000000"/>
            </a:solidFill>
            <a:miter lim="800000"/>
            <a:headEnd/>
            <a:tailEnd/>
          </a:ln>
        </p:spPr>
      </p:sp>
      <p:sp>
        <p:nvSpPr>
          <p:cNvPr id="35843" name="Notes Placeholder 2"/>
          <p:cNvSpPr>
            <a:spLocks noGrp="1"/>
          </p:cNvSpPr>
          <p:nvPr>
            <p:ph type="body" idx="1"/>
          </p:nvPr>
        </p:nvSpPr>
        <p:spPr bwMode="auto">
          <a:xfrm>
            <a:off x="1143001" y="4343400"/>
            <a:ext cx="4724400" cy="4114800"/>
          </a:xfrm>
        </p:spPr>
        <p:txBody>
          <a:bodyPr wrap="square" numCol="1" anchor="t" anchorCtr="0" compatLnSpc="1">
            <a:prstTxWarp prst="textNoShape">
              <a:avLst/>
            </a:prstTxWarp>
          </a:bodyPr>
          <a:lstStyle/>
          <a:p>
            <a:pPr algn="just">
              <a:buFontTx/>
              <a:buChar char="•"/>
              <a:defRPr/>
            </a:pPr>
            <a:r>
              <a:rPr lang="en-US" sz="1100" dirty="0">
                <a:latin typeface="Garamond" pitchFamily="18" charset="0"/>
                <a:cs typeface="Times New Roman" pitchFamily="18" charset="0"/>
              </a:rPr>
              <a:t>Normal distribution curve can be used to describe, at least approximately, any variable that tends to cluster around the mean. For example, the heights of adult males in the United States are roughly normally distributed.  Most men have a height close to the mean (70 inches/5’8’-5’9’), though a smaller number have a height significantly above or below the mean. Male heights will appear similar to a bell curve, with the correspondence becoming closer if more data is used. </a:t>
            </a:r>
          </a:p>
          <a:p>
            <a:pPr algn="just">
              <a:buFontTx/>
              <a:buChar char="•"/>
              <a:defRPr/>
            </a:pPr>
            <a:r>
              <a:rPr lang="en-US" sz="1100" dirty="0">
                <a:latin typeface="Garamond" pitchFamily="18" charset="0"/>
                <a:cs typeface="Times New Roman" pitchFamily="18" charset="0"/>
              </a:rPr>
              <a:t>Test results giving </a:t>
            </a:r>
            <a:r>
              <a:rPr lang="en-US" sz="1100" dirty="0" err="1">
                <a:latin typeface="Garamond" pitchFamily="18" charset="0"/>
                <a:cs typeface="Times New Roman" pitchFamily="18" charset="0"/>
              </a:rPr>
              <a:t>stanines</a:t>
            </a:r>
            <a:r>
              <a:rPr lang="en-US" sz="1100" dirty="0">
                <a:latin typeface="Garamond" pitchFamily="18" charset="0"/>
                <a:cs typeface="Times New Roman" pitchFamily="18" charset="0"/>
              </a:rPr>
              <a:t> and percentiles are based to the normal distribution curve.  Scores are based on performance relative to all other students in a group taking the same test and are referenced to the performance of group members. A majority fall in the middle (4,5,6) and fewer at either end.</a:t>
            </a:r>
          </a:p>
          <a:p>
            <a:pPr marL="220651" indent="-220651">
              <a:defRPr/>
            </a:pPr>
            <a:endParaRPr lang="en-US" sz="1100" dirty="0">
              <a:latin typeface="Garamond" pitchFamily="18" charset="0"/>
              <a:cs typeface="Times New Roman" pitchFamily="18" charset="0"/>
            </a:endParaRP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26ABD2-2163-4B01-8B8D-030B6B77ABFF}" type="slidenum">
              <a:rPr lang="en-US" smtClean="0"/>
              <a:pPr fontAlgn="base">
                <a:spcBef>
                  <a:spcPct val="0"/>
                </a:spcBef>
                <a:spcAft>
                  <a:spcPct val="0"/>
                </a:spcAft>
                <a:defRPr/>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2/11/15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2/11/15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2/11/15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2/11/15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0" y="2006598"/>
            <a:ext cx="6498158" cy="1724867"/>
          </a:xfrm>
        </p:spPr>
        <p:txBody>
          <a:bodyPr/>
          <a:lstStyle/>
          <a:p>
            <a:r>
              <a:rPr lang="en-US" dirty="0" smtClean="0"/>
              <a:t>Data Overview for Educational Records Bureau (ERB) Testing 7</a:t>
            </a:r>
            <a:r>
              <a:rPr lang="en-US" baseline="30000" dirty="0" smtClean="0"/>
              <a:t>th</a:t>
            </a:r>
            <a:r>
              <a:rPr lang="en-US" dirty="0" smtClean="0"/>
              <a:t> Grade</a:t>
            </a:r>
            <a:br>
              <a:rPr lang="en-US" dirty="0" smtClean="0"/>
            </a:br>
            <a:r>
              <a:rPr lang="en-US" sz="1800" dirty="0" smtClean="0"/>
              <a:t>Senior Management Team</a:t>
            </a:r>
            <a:endParaRPr lang="en-US" dirty="0"/>
          </a:p>
        </p:txBody>
      </p:sp>
      <p:sp>
        <p:nvSpPr>
          <p:cNvPr id="3" name="Subtitle 2"/>
          <p:cNvSpPr>
            <a:spLocks noGrp="1"/>
          </p:cNvSpPr>
          <p:nvPr>
            <p:ph type="subTitle" idx="1"/>
          </p:nvPr>
        </p:nvSpPr>
        <p:spPr>
          <a:xfrm>
            <a:off x="1322920" y="5890185"/>
            <a:ext cx="6498159" cy="916641"/>
          </a:xfrm>
        </p:spPr>
        <p:txBody>
          <a:bodyPr/>
          <a:lstStyle/>
          <a:p>
            <a:r>
              <a:rPr lang="en-US" dirty="0" smtClean="0"/>
              <a:t>April 2014</a:t>
            </a:r>
            <a:endParaRPr lang="en-US" dirty="0"/>
          </a:p>
        </p:txBody>
      </p:sp>
      <p:pic>
        <p:nvPicPr>
          <p:cNvPr id="4" name="Picture 3" descr="AIS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4501622"/>
            <a:ext cx="3365500" cy="1388563"/>
          </a:xfrm>
          <a:prstGeom prst="rect">
            <a:avLst/>
          </a:prstGeom>
        </p:spPr>
      </p:pic>
    </p:spTree>
    <p:extLst>
      <p:ext uri="{BB962C8B-B14F-4D97-AF65-F5344CB8AC3E}">
        <p14:creationId xmlns:p14="http://schemas.microsoft.com/office/powerpoint/2010/main" val="30000119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18454"/>
          </a:xfrm>
        </p:spPr>
        <p:txBody>
          <a:bodyPr/>
          <a:lstStyle/>
          <a:p>
            <a:r>
              <a:rPr lang="en-US" dirty="0" smtClean="0"/>
              <a:t>5</a:t>
            </a:r>
            <a:r>
              <a:rPr lang="en-US" baseline="30000" dirty="0" smtClean="0"/>
              <a:t>th</a:t>
            </a:r>
            <a:r>
              <a:rPr lang="en-US" dirty="0" smtClean="0"/>
              <a:t> Grade 2011</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2987771120"/>
              </p:ext>
            </p:extLst>
          </p:nvPr>
        </p:nvGraphicFramePr>
        <p:xfrm>
          <a:off x="549275" y="1444532"/>
          <a:ext cx="8399865" cy="541346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37787" y="2084353"/>
            <a:ext cx="335450" cy="2862323"/>
          </a:xfrm>
          <a:prstGeom prst="rect">
            <a:avLst/>
          </a:prstGeom>
          <a:noFill/>
        </p:spPr>
        <p:txBody>
          <a:bodyPr wrap="square" rtlCol="0">
            <a:spAutoFit/>
          </a:bodyPr>
          <a:lstStyle/>
          <a:p>
            <a:r>
              <a:rPr lang="en-US" dirty="0" smtClean="0"/>
              <a:t>Percentage</a:t>
            </a:r>
            <a:endParaRPr lang="en-US" dirty="0"/>
          </a:p>
        </p:txBody>
      </p:sp>
    </p:spTree>
    <p:extLst>
      <p:ext uri="{BB962C8B-B14F-4D97-AF65-F5344CB8AC3E}">
        <p14:creationId xmlns:p14="http://schemas.microsoft.com/office/powerpoint/2010/main" val="27772929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980" y="143409"/>
            <a:ext cx="9112020" cy="6590799"/>
          </a:xfrm>
          <a:prstGeom prst="rect">
            <a:avLst/>
          </a:prstGeom>
        </p:spPr>
      </p:pic>
    </p:spTree>
    <p:extLst>
      <p:ext uri="{BB962C8B-B14F-4D97-AF65-F5344CB8AC3E}">
        <p14:creationId xmlns:p14="http://schemas.microsoft.com/office/powerpoint/2010/main" val="34423864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434" y="143409"/>
            <a:ext cx="9265856" cy="6714591"/>
          </a:xfrm>
          <a:prstGeom prst="rect">
            <a:avLst/>
          </a:prstGeom>
        </p:spPr>
      </p:pic>
    </p:spTree>
    <p:extLst>
      <p:ext uri="{BB962C8B-B14F-4D97-AF65-F5344CB8AC3E}">
        <p14:creationId xmlns:p14="http://schemas.microsoft.com/office/powerpoint/2010/main" val="34245266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7680" y="-87327"/>
            <a:ext cx="9404692" cy="6397301"/>
          </a:xfrm>
          <a:prstGeom prst="rect">
            <a:avLst/>
          </a:prstGeom>
        </p:spPr>
      </p:pic>
    </p:spTree>
    <p:extLst>
      <p:ext uri="{BB962C8B-B14F-4D97-AF65-F5344CB8AC3E}">
        <p14:creationId xmlns:p14="http://schemas.microsoft.com/office/powerpoint/2010/main" val="11600230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812800"/>
            <a:ext cx="9144000" cy="5220000"/>
          </a:xfrm>
          <a:prstGeom prst="rect">
            <a:avLst/>
          </a:prstGeom>
        </p:spPr>
      </p:pic>
    </p:spTree>
    <p:extLst>
      <p:ext uri="{BB962C8B-B14F-4D97-AF65-F5344CB8AC3E}">
        <p14:creationId xmlns:p14="http://schemas.microsoft.com/office/powerpoint/2010/main" val="20888807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for ERB Data</a:t>
            </a:r>
            <a:endParaRPr lang="en-US" dirty="0"/>
          </a:p>
        </p:txBody>
      </p:sp>
      <p:sp>
        <p:nvSpPr>
          <p:cNvPr id="3" name="Vertical Text Placeholder 2"/>
          <p:cNvSpPr>
            <a:spLocks noGrp="1"/>
          </p:cNvSpPr>
          <p:nvPr>
            <p:ph type="body" orient="vert" idx="1"/>
          </p:nvPr>
        </p:nvSpPr>
        <p:spPr>
          <a:xfrm rot="16200000">
            <a:off x="2183686" y="4543"/>
            <a:ext cx="4773456" cy="8042278"/>
          </a:xfrm>
        </p:spPr>
        <p:txBody>
          <a:bodyPr/>
          <a:lstStyle/>
          <a:p>
            <a:r>
              <a:rPr lang="en-US" dirty="0" smtClean="0"/>
              <a:t>AIS 7</a:t>
            </a:r>
            <a:r>
              <a:rPr lang="en-US" baseline="30000" dirty="0" smtClean="0"/>
              <a:t>th</a:t>
            </a:r>
            <a:r>
              <a:rPr lang="en-US" dirty="0" smtClean="0"/>
              <a:t> Grade students perform above standard in areas of writing, concepts and skills against International norms</a:t>
            </a:r>
          </a:p>
          <a:p>
            <a:r>
              <a:rPr lang="en-US" dirty="0" smtClean="0"/>
              <a:t>AIS 7</a:t>
            </a:r>
            <a:r>
              <a:rPr lang="en-US" baseline="30000" dirty="0" smtClean="0"/>
              <a:t>th</a:t>
            </a:r>
            <a:r>
              <a:rPr lang="en-US" dirty="0" smtClean="0"/>
              <a:t> Grade students perform at standard for Reading Comprehension, Verbal Reasoning and Verbal Comprehension</a:t>
            </a:r>
          </a:p>
          <a:p>
            <a:endParaRPr lang="en-US" dirty="0"/>
          </a:p>
        </p:txBody>
      </p:sp>
    </p:spTree>
    <p:extLst>
      <p:ext uri="{BB962C8B-B14F-4D97-AF65-F5344CB8AC3E}">
        <p14:creationId xmlns:p14="http://schemas.microsoft.com/office/powerpoint/2010/main" val="280327932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 / Improvement</a:t>
            </a:r>
            <a:endParaRPr lang="en-US" dirty="0"/>
          </a:p>
        </p:txBody>
      </p:sp>
      <p:sp>
        <p:nvSpPr>
          <p:cNvPr id="3" name="Vertical Text Placeholder 2"/>
          <p:cNvSpPr>
            <a:spLocks noGrp="1"/>
          </p:cNvSpPr>
          <p:nvPr>
            <p:ph type="body" orient="vert" idx="1"/>
          </p:nvPr>
        </p:nvSpPr>
        <p:spPr>
          <a:xfrm rot="16200000">
            <a:off x="2099490" y="-112280"/>
            <a:ext cx="4814430" cy="8562741"/>
          </a:xfrm>
        </p:spPr>
        <p:txBody>
          <a:bodyPr/>
          <a:lstStyle/>
          <a:p>
            <a:r>
              <a:rPr lang="en-US" dirty="0" smtClean="0"/>
              <a:t>AIS 7</a:t>
            </a:r>
            <a:r>
              <a:rPr lang="en-US" baseline="30000" dirty="0" smtClean="0"/>
              <a:t>th</a:t>
            </a:r>
            <a:r>
              <a:rPr lang="en-US" dirty="0" smtClean="0"/>
              <a:t> Grade students perform below standard in Vocabulary, Quantitative Reasoning and Math</a:t>
            </a:r>
          </a:p>
          <a:p>
            <a:r>
              <a:rPr lang="en-US" dirty="0" smtClean="0"/>
              <a:t>A defined area for improvement in the 2015 test has been identified as Math and Vocabulary</a:t>
            </a:r>
          </a:p>
          <a:p>
            <a:r>
              <a:rPr lang="en-US" dirty="0" smtClean="0"/>
              <a:t>Interventions have been put into place for Math in 2013-14 school year</a:t>
            </a:r>
          </a:p>
          <a:p>
            <a:r>
              <a:rPr lang="en-US" dirty="0" smtClean="0"/>
              <a:t>Vocabulary strategies unclear as instruction is across four different language areas and because test is in English only</a:t>
            </a:r>
          </a:p>
          <a:p>
            <a:endParaRPr lang="en-US" dirty="0"/>
          </a:p>
          <a:p>
            <a:endParaRPr lang="en-US" dirty="0"/>
          </a:p>
        </p:txBody>
      </p:sp>
    </p:spTree>
    <p:extLst>
      <p:ext uri="{BB962C8B-B14F-4D97-AF65-F5344CB8AC3E}">
        <p14:creationId xmlns:p14="http://schemas.microsoft.com/office/powerpoint/2010/main" val="26732070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Vertical Text Placeholder 2"/>
          <p:cNvSpPr>
            <a:spLocks noGrp="1"/>
          </p:cNvSpPr>
          <p:nvPr>
            <p:ph type="body" orient="vert" idx="1"/>
          </p:nvPr>
        </p:nvSpPr>
        <p:spPr>
          <a:xfrm rot="16200000">
            <a:off x="2125196" y="-332419"/>
            <a:ext cx="4865444" cy="8419346"/>
          </a:xfrm>
        </p:spPr>
        <p:txBody>
          <a:bodyPr/>
          <a:lstStyle/>
          <a:p>
            <a:r>
              <a:rPr lang="en-US" dirty="0" smtClean="0"/>
              <a:t>How do we raise vocabulary performance across the 7</a:t>
            </a:r>
            <a:r>
              <a:rPr lang="en-US" baseline="30000" dirty="0" smtClean="0"/>
              <a:t>th</a:t>
            </a:r>
            <a:r>
              <a:rPr lang="en-US" dirty="0" smtClean="0"/>
              <a:t> Grade in an English speaking test when 50% of our students do not speak English as a first language</a:t>
            </a:r>
          </a:p>
          <a:p>
            <a:r>
              <a:rPr lang="en-US" dirty="0" smtClean="0"/>
              <a:t>How do we raise vocabulary performance in students that are instructed in their subject areas in two languages?  </a:t>
            </a:r>
          </a:p>
          <a:p>
            <a:endParaRPr lang="en-US" dirty="0"/>
          </a:p>
        </p:txBody>
      </p:sp>
    </p:spTree>
    <p:extLst>
      <p:ext uri="{BB962C8B-B14F-4D97-AF65-F5344CB8AC3E}">
        <p14:creationId xmlns:p14="http://schemas.microsoft.com/office/powerpoint/2010/main" val="353463651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688929"/>
            <a:ext cx="8042276" cy="1336956"/>
          </a:xfrm>
        </p:spPr>
        <p:txBody>
          <a:bodyPr/>
          <a:lstStyle/>
          <a:p>
            <a:r>
              <a:rPr lang="en-US" dirty="0" smtClean="0"/>
              <a:t>Thank You</a:t>
            </a:r>
            <a:endParaRPr lang="en-US" dirty="0"/>
          </a:p>
        </p:txBody>
      </p:sp>
    </p:spTree>
    <p:extLst>
      <p:ext uri="{BB962C8B-B14F-4D97-AF65-F5344CB8AC3E}">
        <p14:creationId xmlns:p14="http://schemas.microsoft.com/office/powerpoint/2010/main" val="19402844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91785"/>
            <a:ext cx="8042276" cy="941412"/>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Why do we do these tests?</a:t>
            </a:r>
            <a:endParaRPr lang="en-US" dirty="0"/>
          </a:p>
        </p:txBody>
      </p:sp>
      <p:sp>
        <p:nvSpPr>
          <p:cNvPr id="3" name="Content Placeholder 2"/>
          <p:cNvSpPr>
            <a:spLocks noGrp="1"/>
          </p:cNvSpPr>
          <p:nvPr>
            <p:ph idx="1"/>
          </p:nvPr>
        </p:nvSpPr>
        <p:spPr/>
        <p:txBody>
          <a:bodyPr/>
          <a:lstStyle/>
          <a:p>
            <a:r>
              <a:rPr lang="en-US" dirty="0" smtClean="0"/>
              <a:t>Additional tool –another kind of data to foster student differentiation and thus growth</a:t>
            </a:r>
          </a:p>
          <a:p>
            <a:r>
              <a:rPr lang="en-US" dirty="0" smtClean="0"/>
              <a:t>Gives us a different lens to add to that of the IB rubrics we use</a:t>
            </a:r>
          </a:p>
          <a:p>
            <a:r>
              <a:rPr lang="en-US" dirty="0" smtClean="0"/>
              <a:t>Experience taking standardized tests</a:t>
            </a:r>
          </a:p>
          <a:p>
            <a:r>
              <a:rPr lang="en-US" dirty="0" smtClean="0"/>
              <a:t>School team dialogue stimulus</a:t>
            </a:r>
          </a:p>
          <a:p>
            <a:endParaRPr lang="en-US" dirty="0" smtClean="0"/>
          </a:p>
          <a:p>
            <a:endParaRPr lang="en-US" dirty="0"/>
          </a:p>
        </p:txBody>
      </p:sp>
    </p:spTree>
    <p:extLst>
      <p:ext uri="{BB962C8B-B14F-4D97-AF65-F5344CB8AC3E}">
        <p14:creationId xmlns:p14="http://schemas.microsoft.com/office/powerpoint/2010/main" val="4087460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4" name="Vertical Text Placeholder 3"/>
          <p:cNvSpPr>
            <a:spLocks noGrp="1"/>
          </p:cNvSpPr>
          <p:nvPr>
            <p:ph type="body" orient="vert" idx="1"/>
          </p:nvPr>
        </p:nvSpPr>
        <p:spPr>
          <a:xfrm rot="16200000">
            <a:off x="2524918" y="-299245"/>
            <a:ext cx="4440239" cy="8391528"/>
          </a:xfrm>
        </p:spPr>
        <p:txBody>
          <a:bodyPr>
            <a:normAutofit fontScale="85000" lnSpcReduction="20000"/>
          </a:bodyPr>
          <a:lstStyle/>
          <a:p>
            <a:r>
              <a:rPr lang="en-US" dirty="0" smtClean="0"/>
              <a:t>To investigate achievement by the 7</a:t>
            </a:r>
            <a:r>
              <a:rPr lang="en-US" baseline="30000" dirty="0" smtClean="0"/>
              <a:t>th</a:t>
            </a:r>
            <a:r>
              <a:rPr lang="en-US" dirty="0" smtClean="0"/>
              <a:t> Grade in the ERB 2013</a:t>
            </a:r>
          </a:p>
          <a:p>
            <a:r>
              <a:rPr lang="en-US" dirty="0" smtClean="0"/>
              <a:t>To identify areas of weakness to further improve achievement across all objective strands ERB assessment in </a:t>
            </a:r>
          </a:p>
          <a:p>
            <a:pPr lvl="1"/>
            <a:r>
              <a:rPr lang="en-US" dirty="0" smtClean="0"/>
              <a:t>Verbal Reasoning</a:t>
            </a:r>
          </a:p>
          <a:p>
            <a:pPr lvl="1"/>
            <a:r>
              <a:rPr lang="en-US" dirty="0" smtClean="0"/>
              <a:t>Vocabulary</a:t>
            </a:r>
          </a:p>
          <a:p>
            <a:pPr lvl="1"/>
            <a:r>
              <a:rPr lang="en-US" dirty="0" smtClean="0"/>
              <a:t>Reading Comprehension</a:t>
            </a:r>
          </a:p>
          <a:p>
            <a:pPr lvl="1"/>
            <a:r>
              <a:rPr lang="en-US" dirty="0" smtClean="0"/>
              <a:t>Writing Mechanics</a:t>
            </a:r>
          </a:p>
          <a:p>
            <a:pPr lvl="1"/>
            <a:r>
              <a:rPr lang="en-US" dirty="0" smtClean="0"/>
              <a:t>Writing Concepts and Skills</a:t>
            </a:r>
          </a:p>
          <a:p>
            <a:r>
              <a:rPr lang="en-US" dirty="0" smtClean="0"/>
              <a:t>To investigate if lower scores in Vocabulary might be attributed to learning through second language areas in curricular areas in AIS</a:t>
            </a:r>
            <a:endParaRPr lang="en-US" dirty="0"/>
          </a:p>
          <a:p>
            <a:pPr marL="0" indent="0">
              <a:buNone/>
            </a:pPr>
            <a:r>
              <a:rPr lang="en-US" sz="1700" b="1" dirty="0"/>
              <a:t/>
            </a:r>
            <a:br>
              <a:rPr lang="en-US" sz="1700" b="1" dirty="0"/>
            </a:br>
            <a:r>
              <a:rPr lang="en-US" sz="1700" b="1" dirty="0" smtClean="0"/>
              <a:t>The mission of the </a:t>
            </a:r>
            <a:r>
              <a:rPr lang="en-US" sz="1700" b="1" dirty="0"/>
              <a:t>ERB is: To create testing and learning </a:t>
            </a:r>
            <a:r>
              <a:rPr lang="en-US" sz="1700" b="1" dirty="0" smtClean="0"/>
              <a:t>solutions </a:t>
            </a:r>
            <a:r>
              <a:rPr lang="en-US" sz="1700" b="1" dirty="0"/>
              <a:t>that would help schools develop improved </a:t>
            </a:r>
            <a:r>
              <a:rPr lang="en-US" sz="1700" b="1" dirty="0" smtClean="0"/>
              <a:t>curriculum</a:t>
            </a:r>
            <a:r>
              <a:rPr lang="en-US" sz="1700" b="1" dirty="0"/>
              <a:t>, teaching and learning through diagnosis of </a:t>
            </a:r>
            <a:r>
              <a:rPr lang="en-US" sz="1700" b="1" dirty="0" smtClean="0"/>
              <a:t>assessment </a:t>
            </a:r>
            <a:r>
              <a:rPr lang="en-US" sz="1700" b="1" dirty="0"/>
              <a:t>results that address essential learning standards.</a:t>
            </a:r>
          </a:p>
        </p:txBody>
      </p:sp>
    </p:spTree>
    <p:extLst>
      <p:ext uri="{BB962C8B-B14F-4D97-AF65-F5344CB8AC3E}">
        <p14:creationId xmlns:p14="http://schemas.microsoft.com/office/powerpoint/2010/main" val="33878323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07288"/>
            <a:ext cx="8042276" cy="95832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ERB Reasoning Tests</a:t>
            </a:r>
            <a:endParaRPr lang="en-US" dirty="0"/>
          </a:p>
        </p:txBody>
      </p:sp>
      <p:sp>
        <p:nvSpPr>
          <p:cNvPr id="5" name="Vertical Text Placeholder 4"/>
          <p:cNvSpPr>
            <a:spLocks noGrp="1"/>
          </p:cNvSpPr>
          <p:nvPr>
            <p:ph type="body" orient="vert" idx="1"/>
          </p:nvPr>
        </p:nvSpPr>
        <p:spPr/>
        <p:txBody>
          <a:bodyPr vert="horz"/>
          <a:lstStyle/>
          <a:p>
            <a:r>
              <a:rPr lang="en-US" dirty="0" smtClean="0"/>
              <a:t>Subtle, abstract relationships expressed in words or numbers. </a:t>
            </a:r>
          </a:p>
          <a:p>
            <a:r>
              <a:rPr lang="en-US" dirty="0" smtClean="0"/>
              <a:t>Measures a student’s ability to recognize logical relationships in unfamiliar contexts.</a:t>
            </a:r>
          </a:p>
          <a:p>
            <a:r>
              <a:rPr lang="en-US" dirty="0" smtClean="0"/>
              <a:t>Predict Performance</a:t>
            </a:r>
          </a:p>
          <a:p>
            <a:pPr>
              <a:buNone/>
            </a:pPr>
            <a:r>
              <a:rPr lang="en-US" dirty="0" smtClean="0"/>
              <a:t> </a:t>
            </a:r>
          </a:p>
        </p:txBody>
      </p:sp>
      <p:sp>
        <p:nvSpPr>
          <p:cNvPr id="6" name="TextBox 5"/>
          <p:cNvSpPr txBox="1"/>
          <p:nvPr/>
        </p:nvSpPr>
        <p:spPr>
          <a:xfrm>
            <a:off x="304800" y="6400800"/>
            <a:ext cx="4724400" cy="369332"/>
          </a:xfrm>
          <a:prstGeom prst="rect">
            <a:avLst/>
          </a:prstGeom>
          <a:noFill/>
        </p:spPr>
        <p:txBody>
          <a:bodyPr wrap="square" rtlCol="0">
            <a:spAutoFit/>
          </a:bodyPr>
          <a:lstStyle/>
          <a:p>
            <a:r>
              <a:rPr lang="en-US" dirty="0" smtClean="0"/>
              <a:t>Adapted from erblearn.org</a:t>
            </a:r>
            <a:endParaRPr lang="en-US" dirty="0"/>
          </a:p>
        </p:txBody>
      </p:sp>
    </p:spTree>
    <p:extLst>
      <p:ext uri="{BB962C8B-B14F-4D97-AF65-F5344CB8AC3E}">
        <p14:creationId xmlns:p14="http://schemas.microsoft.com/office/powerpoint/2010/main" val="4540312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31245"/>
            <a:ext cx="8042276" cy="101328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
            </a:r>
            <a:br>
              <a:rPr lang="en-US" dirty="0" smtClean="0"/>
            </a:br>
            <a:r>
              <a:rPr lang="en-US" dirty="0" smtClean="0"/>
              <a:t>ERB Achievement Tests</a:t>
            </a:r>
            <a:endParaRPr lang="en-US" dirty="0"/>
          </a:p>
        </p:txBody>
      </p:sp>
      <p:sp>
        <p:nvSpPr>
          <p:cNvPr id="5" name="Vertical Text Placeholder 4"/>
          <p:cNvSpPr>
            <a:spLocks noGrp="1"/>
          </p:cNvSpPr>
          <p:nvPr>
            <p:ph type="body" orient="vert" idx="1"/>
          </p:nvPr>
        </p:nvSpPr>
        <p:spPr/>
        <p:txBody>
          <a:bodyPr vert="horz"/>
          <a:lstStyle/>
          <a:p>
            <a:r>
              <a:rPr lang="en-US" dirty="0" smtClean="0"/>
              <a:t>Measure what a student has learned in reading and mathematics. </a:t>
            </a:r>
          </a:p>
          <a:p>
            <a:r>
              <a:rPr lang="en-US" dirty="0" smtClean="0"/>
              <a:t>Measure mastery of skills and knowledge</a:t>
            </a:r>
          </a:p>
          <a:p>
            <a:r>
              <a:rPr lang="en-US" dirty="0" smtClean="0"/>
              <a:t>Snapshot of performance</a:t>
            </a:r>
          </a:p>
        </p:txBody>
      </p:sp>
      <p:sp>
        <p:nvSpPr>
          <p:cNvPr id="6" name="TextBox 5"/>
          <p:cNvSpPr txBox="1"/>
          <p:nvPr/>
        </p:nvSpPr>
        <p:spPr>
          <a:xfrm>
            <a:off x="304800" y="6400800"/>
            <a:ext cx="4724400" cy="369332"/>
          </a:xfrm>
          <a:prstGeom prst="rect">
            <a:avLst/>
          </a:prstGeom>
          <a:noFill/>
        </p:spPr>
        <p:txBody>
          <a:bodyPr wrap="square" rtlCol="0">
            <a:spAutoFit/>
          </a:bodyPr>
          <a:lstStyle/>
          <a:p>
            <a:r>
              <a:rPr lang="en-US" dirty="0" smtClean="0"/>
              <a:t>Adapted from erblearn.org</a:t>
            </a:r>
            <a:endParaRPr lang="en-US" dirty="0"/>
          </a:p>
        </p:txBody>
      </p:sp>
    </p:spTree>
    <p:extLst>
      <p:ext uri="{BB962C8B-B14F-4D97-AF65-F5344CB8AC3E}">
        <p14:creationId xmlns:p14="http://schemas.microsoft.com/office/powerpoint/2010/main" val="17081520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bell"/>
          <p:cNvPicPr>
            <a:picLocks noChangeAspect="1" noChangeArrowheads="1"/>
          </p:cNvPicPr>
          <p:nvPr/>
        </p:nvPicPr>
        <p:blipFill>
          <a:blip r:embed="rId3" cstate="print"/>
          <a:srcRect/>
          <a:stretch>
            <a:fillRect/>
          </a:stretch>
        </p:blipFill>
        <p:spPr bwMode="auto">
          <a:xfrm>
            <a:off x="172239" y="1828799"/>
            <a:ext cx="8514561" cy="3213285"/>
          </a:xfrm>
          <a:prstGeom prst="rect">
            <a:avLst/>
          </a:prstGeom>
          <a:noFill/>
          <a:ln w="9525">
            <a:noFill/>
            <a:miter lim="800000"/>
            <a:headEnd/>
            <a:tailEnd/>
          </a:ln>
        </p:spPr>
      </p:pic>
      <p:sp>
        <p:nvSpPr>
          <p:cNvPr id="19495" name="Rectangle 8"/>
          <p:cNvSpPr>
            <a:spLocks noChangeArrowheads="1"/>
          </p:cNvSpPr>
          <p:nvPr/>
        </p:nvSpPr>
        <p:spPr bwMode="auto">
          <a:xfrm>
            <a:off x="0" y="4267201"/>
            <a:ext cx="990600" cy="304800"/>
          </a:xfrm>
          <a:prstGeom prst="rect">
            <a:avLst/>
          </a:prstGeom>
          <a:noFill/>
          <a:ln w="9525">
            <a:noFill/>
            <a:miter lim="800000"/>
            <a:headEnd/>
            <a:tailEnd/>
          </a:ln>
        </p:spPr>
        <p:txBody>
          <a:bodyPr wrap="square">
            <a:spAutoFit/>
          </a:bodyPr>
          <a:lstStyle/>
          <a:p>
            <a:pPr algn="ctr"/>
            <a:r>
              <a:rPr lang="en-US" sz="1400" b="1" dirty="0">
                <a:solidFill>
                  <a:schemeClr val="bg1"/>
                </a:solidFill>
                <a:latin typeface="+mn-lt"/>
              </a:rPr>
              <a:t>Stanine</a:t>
            </a:r>
          </a:p>
        </p:txBody>
      </p:sp>
      <p:sp>
        <p:nvSpPr>
          <p:cNvPr id="19496" name="Rectangle 9"/>
          <p:cNvSpPr>
            <a:spLocks noChangeArrowheads="1"/>
          </p:cNvSpPr>
          <p:nvPr/>
        </p:nvSpPr>
        <p:spPr bwMode="auto">
          <a:xfrm>
            <a:off x="0" y="5029200"/>
            <a:ext cx="1295400" cy="523220"/>
          </a:xfrm>
          <a:prstGeom prst="rect">
            <a:avLst/>
          </a:prstGeom>
          <a:noFill/>
          <a:ln w="9525">
            <a:noFill/>
            <a:miter lim="800000"/>
            <a:headEnd/>
            <a:tailEnd/>
          </a:ln>
        </p:spPr>
        <p:txBody>
          <a:bodyPr wrap="square">
            <a:spAutoFit/>
          </a:bodyPr>
          <a:lstStyle/>
          <a:p>
            <a:pPr algn="ctr"/>
            <a:r>
              <a:rPr lang="en-US" sz="1400" b="1" dirty="0">
                <a:solidFill>
                  <a:schemeClr val="bg1"/>
                </a:solidFill>
                <a:latin typeface="+mn-lt"/>
              </a:rPr>
              <a:t>Percentile Rank</a:t>
            </a:r>
            <a:endParaRPr lang="en-US" sz="1400" dirty="0">
              <a:solidFill>
                <a:schemeClr val="bg1"/>
              </a:solidFill>
              <a:latin typeface="+mn-lt"/>
            </a:endParaRPr>
          </a:p>
        </p:txBody>
      </p:sp>
      <p:sp>
        <p:nvSpPr>
          <p:cNvPr id="10" name="Title 9"/>
          <p:cNvSpPr>
            <a:spLocks noGrp="1"/>
          </p:cNvSpPr>
          <p:nvPr>
            <p:ph type="title"/>
          </p:nvPr>
        </p:nvSpPr>
        <p:spPr>
          <a:xfrm>
            <a:off x="549275" y="584200"/>
            <a:ext cx="8042276" cy="8382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Stanines</a:t>
            </a:r>
            <a:endParaRPr lang="en-US" dirty="0"/>
          </a:p>
        </p:txBody>
      </p:sp>
      <p:sp>
        <p:nvSpPr>
          <p:cNvPr id="8" name="Slide Number Placeholder 7"/>
          <p:cNvSpPr>
            <a:spLocks noGrp="1"/>
          </p:cNvSpPr>
          <p:nvPr>
            <p:ph type="sldNum" sz="quarter" idx="12"/>
          </p:nvPr>
        </p:nvSpPr>
        <p:spPr/>
        <p:txBody>
          <a:bodyPr/>
          <a:lstStyle/>
          <a:p>
            <a:fld id="{F77203E4-25E3-442E-9279-354FDA9331EE}" type="slidenum">
              <a:rPr lang="en-US" smtClean="0"/>
              <a:pPr/>
              <a:t>6</a:t>
            </a:fld>
            <a:endParaRPr lang="en-US" dirty="0"/>
          </a:p>
        </p:txBody>
      </p:sp>
      <p:sp>
        <p:nvSpPr>
          <p:cNvPr id="9" name="TextBox 8"/>
          <p:cNvSpPr txBox="1"/>
          <p:nvPr/>
        </p:nvSpPr>
        <p:spPr>
          <a:xfrm>
            <a:off x="2505075" y="1828799"/>
            <a:ext cx="4343400" cy="523220"/>
          </a:xfrm>
          <a:prstGeom prst="rect">
            <a:avLst/>
          </a:prstGeom>
          <a:noFill/>
        </p:spPr>
        <p:txBody>
          <a:bodyPr wrap="square">
            <a:spAutoFit/>
          </a:bodyPr>
          <a:lstStyle/>
          <a:p>
            <a:pPr>
              <a:defRPr/>
            </a:pPr>
            <a:r>
              <a:rPr lang="en-US" sz="2800" b="1" dirty="0">
                <a:solidFill>
                  <a:srgbClr val="FF0000"/>
                </a:solidFill>
                <a:latin typeface="+mj-lt"/>
              </a:rPr>
              <a:t>Norm distribution curve</a:t>
            </a:r>
          </a:p>
        </p:txBody>
      </p:sp>
    </p:spTree>
    <p:extLst>
      <p:ext uri="{BB962C8B-B14F-4D97-AF65-F5344CB8AC3E}">
        <p14:creationId xmlns:p14="http://schemas.microsoft.com/office/powerpoint/2010/main" val="226728964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18454"/>
          </a:xfrm>
        </p:spPr>
        <p:txBody>
          <a:bodyPr/>
          <a:lstStyle/>
          <a:p>
            <a:r>
              <a:rPr lang="en-US" dirty="0" smtClean="0"/>
              <a:t>Scores 2011</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013169130"/>
              </p:ext>
            </p:extLst>
          </p:nvPr>
        </p:nvGraphicFramePr>
        <p:xfrm>
          <a:off x="549275" y="1245822"/>
          <a:ext cx="8042276" cy="573197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37787" y="2084353"/>
            <a:ext cx="335450" cy="2862323"/>
          </a:xfrm>
          <a:prstGeom prst="rect">
            <a:avLst/>
          </a:prstGeom>
          <a:noFill/>
        </p:spPr>
        <p:txBody>
          <a:bodyPr wrap="square" rtlCol="0">
            <a:spAutoFit/>
          </a:bodyPr>
          <a:lstStyle/>
          <a:p>
            <a:r>
              <a:rPr lang="en-US" dirty="0" smtClean="0"/>
              <a:t>Percentage</a:t>
            </a:r>
            <a:endParaRPr lang="en-US" dirty="0"/>
          </a:p>
        </p:txBody>
      </p:sp>
    </p:spTree>
    <p:extLst>
      <p:ext uri="{BB962C8B-B14F-4D97-AF65-F5344CB8AC3E}">
        <p14:creationId xmlns:p14="http://schemas.microsoft.com/office/powerpoint/2010/main" val="10843372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989329"/>
          </a:xfrm>
        </p:spPr>
        <p:txBody>
          <a:bodyPr/>
          <a:lstStyle/>
          <a:p>
            <a:r>
              <a:rPr lang="en-US" dirty="0" smtClean="0"/>
              <a:t>Score 2012</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1630897723"/>
              </p:ext>
            </p:extLst>
          </p:nvPr>
        </p:nvGraphicFramePr>
        <p:xfrm>
          <a:off x="287527" y="989329"/>
          <a:ext cx="8591551" cy="586867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0062" y="2012479"/>
            <a:ext cx="335450" cy="2862323"/>
          </a:xfrm>
          <a:prstGeom prst="rect">
            <a:avLst/>
          </a:prstGeom>
          <a:noFill/>
        </p:spPr>
        <p:txBody>
          <a:bodyPr wrap="square" rtlCol="0">
            <a:spAutoFit/>
          </a:bodyPr>
          <a:lstStyle/>
          <a:p>
            <a:r>
              <a:rPr lang="en-US" dirty="0" smtClean="0"/>
              <a:t>Percentage</a:t>
            </a:r>
            <a:endParaRPr lang="en-US" dirty="0"/>
          </a:p>
        </p:txBody>
      </p:sp>
    </p:spTree>
    <p:extLst>
      <p:ext uri="{BB962C8B-B14F-4D97-AF65-F5344CB8AC3E}">
        <p14:creationId xmlns:p14="http://schemas.microsoft.com/office/powerpoint/2010/main" val="25826558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50747"/>
          </a:xfrm>
        </p:spPr>
        <p:txBody>
          <a:bodyPr/>
          <a:lstStyle/>
          <a:p>
            <a:r>
              <a:rPr lang="en-US" dirty="0" smtClean="0"/>
              <a:t>Scores 2013</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1081052915"/>
              </p:ext>
            </p:extLst>
          </p:nvPr>
        </p:nvGraphicFramePr>
        <p:xfrm>
          <a:off x="311488" y="958323"/>
          <a:ext cx="8591551" cy="589967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41942" y="2084353"/>
            <a:ext cx="335450" cy="2862323"/>
          </a:xfrm>
          <a:prstGeom prst="rect">
            <a:avLst/>
          </a:prstGeom>
          <a:noFill/>
        </p:spPr>
        <p:txBody>
          <a:bodyPr wrap="square" rtlCol="0">
            <a:spAutoFit/>
          </a:bodyPr>
          <a:lstStyle/>
          <a:p>
            <a:r>
              <a:rPr lang="en-US" dirty="0" smtClean="0"/>
              <a:t>Percentage</a:t>
            </a:r>
            <a:endParaRPr lang="en-US" dirty="0"/>
          </a:p>
        </p:txBody>
      </p:sp>
    </p:spTree>
    <p:extLst>
      <p:ext uri="{BB962C8B-B14F-4D97-AF65-F5344CB8AC3E}">
        <p14:creationId xmlns:p14="http://schemas.microsoft.com/office/powerpoint/2010/main" val="212433938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7661</TotalTime>
  <Words>693</Words>
  <Application>Microsoft Macintosh PowerPoint</Application>
  <PresentationFormat>On-screen Show (4:3)</PresentationFormat>
  <Paragraphs>62</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Breeze</vt:lpstr>
      <vt:lpstr>Data Overview for Educational Records Bureau (ERB) Testing 7th Grade Senior Management Team</vt:lpstr>
      <vt:lpstr>Why do we do these tests?</vt:lpstr>
      <vt:lpstr>Objectives</vt:lpstr>
      <vt:lpstr>   ERB Reasoning Tests</vt:lpstr>
      <vt:lpstr> ERB Achievement Tests</vt:lpstr>
      <vt:lpstr>Stanines</vt:lpstr>
      <vt:lpstr>Scores 2011</vt:lpstr>
      <vt:lpstr>Score 2012</vt:lpstr>
      <vt:lpstr>Scores 2013</vt:lpstr>
      <vt:lpstr>5th Grade 2011</vt:lpstr>
      <vt:lpstr>PowerPoint Presentation</vt:lpstr>
      <vt:lpstr>PowerPoint Presentation</vt:lpstr>
      <vt:lpstr>PowerPoint Presentation</vt:lpstr>
      <vt:lpstr>PowerPoint Presentation</vt:lpstr>
      <vt:lpstr>Strengths for ERB Data</vt:lpstr>
      <vt:lpstr>Weakness / Improvement</vt:lpstr>
      <vt:lpstr>Next Steps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AIS</dc:creator>
  <cp:lastModifiedBy>Chris Stephenson</cp:lastModifiedBy>
  <cp:revision>22</cp:revision>
  <dcterms:created xsi:type="dcterms:W3CDTF">2014-04-08T02:02:11Z</dcterms:created>
  <dcterms:modified xsi:type="dcterms:W3CDTF">2015-02-12T01:45:15Z</dcterms:modified>
</cp:coreProperties>
</file>